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57" r:id="rId4"/>
    <p:sldId id="269" r:id="rId5"/>
    <p:sldId id="268" r:id="rId6"/>
    <p:sldId id="265" r:id="rId7"/>
    <p:sldId id="263" r:id="rId8"/>
    <p:sldId id="267" r:id="rId9"/>
    <p:sldId id="301" r:id="rId10"/>
    <p:sldId id="283" r:id="rId11"/>
    <p:sldId id="304" r:id="rId12"/>
    <p:sldId id="305" r:id="rId13"/>
    <p:sldId id="270" r:id="rId14"/>
    <p:sldId id="281" r:id="rId15"/>
    <p:sldId id="282" r:id="rId16"/>
    <p:sldId id="291" r:id="rId17"/>
    <p:sldId id="293" r:id="rId18"/>
    <p:sldId id="286" r:id="rId19"/>
    <p:sldId id="302" r:id="rId20"/>
    <p:sldId id="303" r:id="rId21"/>
    <p:sldId id="294" r:id="rId22"/>
    <p:sldId id="295" r:id="rId23"/>
    <p:sldId id="296" r:id="rId24"/>
    <p:sldId id="274" r:id="rId25"/>
    <p:sldId id="287" r:id="rId26"/>
    <p:sldId id="289" r:id="rId27"/>
    <p:sldId id="288" r:id="rId28"/>
    <p:sldId id="279" r:id="rId29"/>
    <p:sldId id="280" r:id="rId30"/>
    <p:sldId id="300" r:id="rId31"/>
    <p:sldId id="259"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78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4187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126AAD-C0F7-4F6C-A2C3-7F4DF709EB09}"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58026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126AAD-C0F7-4F6C-A2C3-7F4DF709EB09}"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42962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126AAD-C0F7-4F6C-A2C3-7F4DF709EB09}"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116920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126AAD-C0F7-4F6C-A2C3-7F4DF709EB09}"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186911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126AAD-C0F7-4F6C-A2C3-7F4DF709EB09}"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351305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126AAD-C0F7-4F6C-A2C3-7F4DF709EB09}"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3243295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126AAD-C0F7-4F6C-A2C3-7F4DF709EB09}"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197813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26AAD-C0F7-4F6C-A2C3-7F4DF709EB09}" type="datetimeFigureOut">
              <a:rPr lang="en-US" smtClean="0"/>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17706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126AAD-C0F7-4F6C-A2C3-7F4DF709EB09}"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122356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126AAD-C0F7-4F6C-A2C3-7F4DF709EB09}"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370734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26AAD-C0F7-4F6C-A2C3-7F4DF709EB09}" type="datetimeFigureOut">
              <a:rPr lang="en-US" smtClean="0"/>
              <a:t>11/18/2019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6C445-BE9E-4D8C-8629-E4531DACDD91}" type="slidenum">
              <a:rPr lang="en-US" smtClean="0"/>
              <a:t>‹#›</a:t>
            </a:fld>
            <a:endParaRPr lang="en-US"/>
          </a:p>
        </p:txBody>
      </p:sp>
    </p:spTree>
    <p:extLst>
      <p:ext uri="{BB962C8B-B14F-4D97-AF65-F5344CB8AC3E}">
        <p14:creationId xmlns:p14="http://schemas.microsoft.com/office/powerpoint/2010/main" val="507085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hyperlink" Target="https://americansubcontractorsassociationnationalasa.growthzoneapp.com/ap/r/9409f9d547b34dd0acac8d227cfbf9d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portal.optimalsphere.com/owa/redir.aspx?C=4P73v9LbIW8Uzy4ebhDd8qzVpLLccL0wxIy_kgtkpCRJ-zBA1yzXCA..&amp;URL=https://www.govinfo.gov/content/pkg/FR-2019-08-15/pdf/2019-1745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C478A"/>
                </a:solidFill>
              </a:rPr>
              <a:t>Legislative / Regulatory </a:t>
            </a:r>
          </a:p>
          <a:p>
            <a:r>
              <a:rPr lang="en-US" sz="3600" b="1" dirty="0">
                <a:solidFill>
                  <a:srgbClr val="1C478A"/>
                </a:solidFill>
              </a:rPr>
              <a:t>Update </a:t>
            </a:r>
          </a:p>
        </p:txBody>
      </p:sp>
      <p:sp>
        <p:nvSpPr>
          <p:cNvPr id="9" name="Subtitle 2"/>
          <p:cNvSpPr txBox="1">
            <a:spLocks/>
          </p:cNvSpPr>
          <p:nvPr/>
        </p:nvSpPr>
        <p:spPr>
          <a:xfrm>
            <a:off x="1752600" y="59436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204" y="380277"/>
            <a:ext cx="1536192" cy="1067523"/>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a:p>
            <a:pPr marL="0" indent="0" algn="ctr">
              <a:buNone/>
            </a:pPr>
            <a:r>
              <a:rPr lang="en-US" sz="2000" b="1" dirty="0">
                <a:solidFill>
                  <a:schemeClr val="bg1">
                    <a:lumMod val="50000"/>
                  </a:schemeClr>
                </a:solidFill>
              </a:rPr>
              <a:t>By Michael T. Oscar</a:t>
            </a:r>
          </a:p>
          <a:p>
            <a:pPr marL="0" indent="0" algn="ctr">
              <a:buNone/>
            </a:pPr>
            <a:r>
              <a:rPr lang="en-US" sz="2000" b="1" dirty="0">
                <a:solidFill>
                  <a:schemeClr val="bg1">
                    <a:lumMod val="50000"/>
                  </a:schemeClr>
                </a:solidFill>
              </a:rPr>
              <a:t>Director of Government Relations</a:t>
            </a:r>
          </a:p>
          <a:p>
            <a:pPr marL="0" indent="0" algn="ctr">
              <a:buNone/>
            </a:pPr>
            <a:r>
              <a:rPr lang="en-US" sz="2000" b="1" dirty="0">
                <a:solidFill>
                  <a:schemeClr val="bg1">
                    <a:lumMod val="50000"/>
                  </a:schemeClr>
                </a:solidFill>
              </a:rPr>
              <a:t>American Subcontractors Association</a:t>
            </a:r>
          </a:p>
        </p:txBody>
      </p:sp>
    </p:spTree>
    <p:extLst>
      <p:ext uri="{BB962C8B-B14F-4D97-AF65-F5344CB8AC3E}">
        <p14:creationId xmlns:p14="http://schemas.microsoft.com/office/powerpoint/2010/main" val="2684061953"/>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3" name="Title 2"/>
          <p:cNvSpPr>
            <a:spLocks noGrp="1"/>
          </p:cNvSpPr>
          <p:nvPr>
            <p:ph type="title"/>
          </p:nvPr>
        </p:nvSpPr>
        <p:spPr>
          <a:xfrm>
            <a:off x="469392" y="0"/>
            <a:ext cx="8229600" cy="762000"/>
          </a:xfrm>
        </p:spPr>
        <p:txBody>
          <a:bodyPr>
            <a:normAutofit/>
          </a:bodyPr>
          <a:lstStyle/>
          <a:p>
            <a:r>
              <a:rPr lang="en-US" sz="3200" b="1" dirty="0"/>
              <a:t>	Colorado Congressional Delegation </a:t>
            </a:r>
          </a:p>
        </p:txBody>
      </p:sp>
      <p:sp>
        <p:nvSpPr>
          <p:cNvPr id="7" name="Content Placeholder 6"/>
          <p:cNvSpPr>
            <a:spLocks noGrp="1"/>
          </p:cNvSpPr>
          <p:nvPr>
            <p:ph idx="1"/>
          </p:nvPr>
        </p:nvSpPr>
        <p:spPr>
          <a:xfrm>
            <a:off x="1752600" y="838200"/>
            <a:ext cx="6934200" cy="5379786"/>
          </a:xfrm>
        </p:spPr>
        <p:txBody>
          <a:bodyPr>
            <a:normAutofit/>
          </a:bodyPr>
          <a:lstStyle/>
          <a:p>
            <a:r>
              <a:rPr lang="en-US" sz="1800" b="1" dirty="0"/>
              <a:t>Sen. Bennett (D) </a:t>
            </a:r>
          </a:p>
          <a:p>
            <a:pPr lvl="1"/>
            <a:r>
              <a:rPr lang="en-US" sz="1800" b="1" dirty="0"/>
              <a:t>Committees</a:t>
            </a:r>
          </a:p>
          <a:p>
            <a:pPr lvl="2"/>
            <a:r>
              <a:rPr lang="en-US" sz="1800" dirty="0"/>
              <a:t>Finance </a:t>
            </a:r>
          </a:p>
          <a:p>
            <a:r>
              <a:rPr lang="en-US" sz="1800" b="1" dirty="0"/>
              <a:t>Sen. Gardner (R) </a:t>
            </a:r>
          </a:p>
          <a:p>
            <a:pPr lvl="1"/>
            <a:r>
              <a:rPr lang="en-US" sz="1800" b="1" dirty="0"/>
              <a:t>Committees </a:t>
            </a:r>
          </a:p>
          <a:p>
            <a:pPr lvl="2"/>
            <a:r>
              <a:rPr lang="en-US" sz="1800" dirty="0"/>
              <a:t>Commerce </a:t>
            </a:r>
          </a:p>
          <a:p>
            <a:pPr lvl="2"/>
            <a:r>
              <a:rPr lang="en-US" sz="1800" dirty="0"/>
              <a:t>Science &amp; Transportation </a:t>
            </a:r>
          </a:p>
          <a:p>
            <a:pPr lvl="2"/>
            <a:r>
              <a:rPr lang="en-US" sz="1800" dirty="0"/>
              <a:t>Energy &amp; Natural Resources </a:t>
            </a:r>
          </a:p>
        </p:txBody>
      </p:sp>
    </p:spTree>
    <p:extLst>
      <p:ext uri="{BB962C8B-B14F-4D97-AF65-F5344CB8AC3E}">
        <p14:creationId xmlns:p14="http://schemas.microsoft.com/office/powerpoint/2010/main" val="249922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3" name="Title 2"/>
          <p:cNvSpPr>
            <a:spLocks noGrp="1"/>
          </p:cNvSpPr>
          <p:nvPr>
            <p:ph type="title"/>
          </p:nvPr>
        </p:nvSpPr>
        <p:spPr>
          <a:xfrm>
            <a:off x="469392" y="0"/>
            <a:ext cx="8229600" cy="762000"/>
          </a:xfrm>
        </p:spPr>
        <p:txBody>
          <a:bodyPr>
            <a:normAutofit/>
          </a:bodyPr>
          <a:lstStyle/>
          <a:p>
            <a:r>
              <a:rPr lang="en-US" sz="3200" b="1" dirty="0"/>
              <a:t>	Colorado Congressional Delegation </a:t>
            </a:r>
          </a:p>
        </p:txBody>
      </p:sp>
      <p:sp>
        <p:nvSpPr>
          <p:cNvPr id="7" name="Content Placeholder 6"/>
          <p:cNvSpPr>
            <a:spLocks noGrp="1"/>
          </p:cNvSpPr>
          <p:nvPr>
            <p:ph idx="1"/>
          </p:nvPr>
        </p:nvSpPr>
        <p:spPr>
          <a:xfrm>
            <a:off x="1752600" y="838200"/>
            <a:ext cx="6934200" cy="5379786"/>
          </a:xfrm>
        </p:spPr>
        <p:txBody>
          <a:bodyPr>
            <a:normAutofit/>
          </a:bodyPr>
          <a:lstStyle/>
          <a:p>
            <a:r>
              <a:rPr lang="en-US" sz="1800" b="1" dirty="0"/>
              <a:t>7 Congressional Districts </a:t>
            </a:r>
          </a:p>
          <a:p>
            <a:pPr marL="800100" lvl="1">
              <a:buFontTx/>
              <a:buChar char="-"/>
            </a:pPr>
            <a:endParaRPr lang="en-US" sz="1600" b="1" dirty="0"/>
          </a:p>
          <a:p>
            <a:pPr lvl="1">
              <a:buFont typeface="Arial" panose="020B0604020202020204" pitchFamily="34" charset="0"/>
              <a:buChar char="•"/>
            </a:pPr>
            <a:endParaRPr lang="en-US" sz="1600" b="1" dirty="0"/>
          </a:p>
        </p:txBody>
      </p:sp>
      <p:graphicFrame>
        <p:nvGraphicFramePr>
          <p:cNvPr id="2" name="Table 1"/>
          <p:cNvGraphicFramePr>
            <a:graphicFrameLocks noGrp="1"/>
          </p:cNvGraphicFramePr>
          <p:nvPr>
            <p:extLst>
              <p:ext uri="{D42A27DB-BD31-4B8C-83A1-F6EECF244321}">
                <p14:modId xmlns:p14="http://schemas.microsoft.com/office/powerpoint/2010/main" val="2812523070"/>
              </p:ext>
            </p:extLst>
          </p:nvPr>
        </p:nvGraphicFramePr>
        <p:xfrm>
          <a:off x="2057400" y="1371598"/>
          <a:ext cx="6172200" cy="4665516"/>
        </p:xfrm>
        <a:graphic>
          <a:graphicData uri="http://schemas.openxmlformats.org/drawingml/2006/table">
            <a:tbl>
              <a:tblPr firstRow="1" bandRow="1">
                <a:tableStyleId>{5C22544A-7EE6-4342-B048-85BDC9FD1C3A}</a:tableStyleId>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762353">
                <a:tc>
                  <a:txBody>
                    <a:bodyPr/>
                    <a:lstStyle/>
                    <a:p>
                      <a:pPr algn="ctr"/>
                      <a:r>
                        <a:rPr lang="en-US" sz="1800" dirty="0"/>
                        <a:t>Member</a:t>
                      </a:r>
                    </a:p>
                  </a:txBody>
                  <a:tcPr/>
                </a:tc>
                <a:tc>
                  <a:txBody>
                    <a:bodyPr/>
                    <a:lstStyle/>
                    <a:p>
                      <a:pPr algn="ctr"/>
                      <a:r>
                        <a:rPr lang="en-US" sz="1800" dirty="0"/>
                        <a:t>Committee </a:t>
                      </a:r>
                    </a:p>
                  </a:txBody>
                  <a:tcPr/>
                </a:tc>
                <a:extLst>
                  <a:ext uri="{0D108BD9-81ED-4DB2-BD59-A6C34878D82A}">
                    <a16:rowId xmlns:a16="http://schemas.microsoft.com/office/drawing/2014/main" val="10000"/>
                  </a:ext>
                </a:extLst>
              </a:tr>
              <a:tr h="540000">
                <a:tc>
                  <a:txBody>
                    <a:bodyPr/>
                    <a:lstStyle/>
                    <a:p>
                      <a:r>
                        <a:rPr lang="en-US" sz="1800" dirty="0"/>
                        <a:t>Rep.</a:t>
                      </a:r>
                      <a:r>
                        <a:rPr lang="en-US" sz="1800" baseline="0" dirty="0"/>
                        <a:t> DeGette (D)</a:t>
                      </a:r>
                      <a:endParaRPr lang="en-US" sz="1800" dirty="0"/>
                    </a:p>
                  </a:txBody>
                  <a:tcPr/>
                </a:tc>
                <a:tc>
                  <a:txBody>
                    <a:bodyPr/>
                    <a:lstStyle/>
                    <a:p>
                      <a:r>
                        <a:rPr lang="en-US" sz="1800" dirty="0"/>
                        <a:t>Energy</a:t>
                      </a:r>
                      <a:r>
                        <a:rPr lang="en-US" sz="1800" baseline="0" dirty="0"/>
                        <a:t> &amp; Commerce</a:t>
                      </a:r>
                      <a:endParaRPr lang="en-US" sz="1800" dirty="0"/>
                    </a:p>
                  </a:txBody>
                  <a:tcPr/>
                </a:tc>
                <a:extLst>
                  <a:ext uri="{0D108BD9-81ED-4DB2-BD59-A6C34878D82A}">
                    <a16:rowId xmlns:a16="http://schemas.microsoft.com/office/drawing/2014/main" val="10001"/>
                  </a:ext>
                </a:extLst>
              </a:tr>
              <a:tr h="540000">
                <a:tc>
                  <a:txBody>
                    <a:bodyPr/>
                    <a:lstStyle/>
                    <a:p>
                      <a:r>
                        <a:rPr lang="en-US" sz="1800" dirty="0"/>
                        <a:t>Rep. </a:t>
                      </a:r>
                      <a:r>
                        <a:rPr lang="en-US" sz="1800" dirty="0" err="1"/>
                        <a:t>Neguse</a:t>
                      </a:r>
                      <a:r>
                        <a:rPr lang="en-US" sz="1800" dirty="0"/>
                        <a:t> (D) </a:t>
                      </a:r>
                    </a:p>
                  </a:txBody>
                  <a:tcPr/>
                </a:tc>
                <a:tc>
                  <a:txBody>
                    <a:bodyPr/>
                    <a:lstStyle/>
                    <a:p>
                      <a:r>
                        <a:rPr lang="en-US" sz="1800" dirty="0"/>
                        <a:t>Judiciary</a:t>
                      </a:r>
                      <a:r>
                        <a:rPr lang="en-US" sz="1800" baseline="0" dirty="0"/>
                        <a:t> </a:t>
                      </a:r>
                      <a:endParaRPr lang="en-US" sz="1800" dirty="0"/>
                    </a:p>
                  </a:txBody>
                  <a:tcPr/>
                </a:tc>
                <a:extLst>
                  <a:ext uri="{0D108BD9-81ED-4DB2-BD59-A6C34878D82A}">
                    <a16:rowId xmlns:a16="http://schemas.microsoft.com/office/drawing/2014/main" val="10002"/>
                  </a:ext>
                </a:extLst>
              </a:tr>
              <a:tr h="540000">
                <a:tc>
                  <a:txBody>
                    <a:bodyPr/>
                    <a:lstStyle/>
                    <a:p>
                      <a:r>
                        <a:rPr lang="en-US" sz="1800" dirty="0"/>
                        <a:t>Rep. Tipton (R)</a:t>
                      </a:r>
                      <a:r>
                        <a:rPr lang="en-US" sz="1800" baseline="0" dirty="0"/>
                        <a:t> </a:t>
                      </a:r>
                      <a:endParaRPr lang="en-US" sz="1800" dirty="0"/>
                    </a:p>
                  </a:txBody>
                  <a:tcPr/>
                </a:tc>
                <a:tc>
                  <a:txBody>
                    <a:bodyPr/>
                    <a:lstStyle/>
                    <a:p>
                      <a:r>
                        <a:rPr lang="en-US" sz="1800" dirty="0"/>
                        <a:t>Financial</a:t>
                      </a:r>
                      <a:r>
                        <a:rPr lang="en-US" sz="1800" baseline="0" dirty="0"/>
                        <a:t> Services</a:t>
                      </a:r>
                      <a:endParaRPr lang="en-US" sz="1800" dirty="0"/>
                    </a:p>
                  </a:txBody>
                  <a:tcPr/>
                </a:tc>
                <a:extLst>
                  <a:ext uri="{0D108BD9-81ED-4DB2-BD59-A6C34878D82A}">
                    <a16:rowId xmlns:a16="http://schemas.microsoft.com/office/drawing/2014/main" val="10003"/>
                  </a:ext>
                </a:extLst>
              </a:tr>
              <a:tr h="540000">
                <a:tc>
                  <a:txBody>
                    <a:bodyPr/>
                    <a:lstStyle/>
                    <a:p>
                      <a:r>
                        <a:rPr lang="en-US" sz="1800" dirty="0"/>
                        <a:t>Rep.</a:t>
                      </a:r>
                      <a:r>
                        <a:rPr lang="en-US" sz="1800" baseline="0" dirty="0"/>
                        <a:t> Buck (R) </a:t>
                      </a:r>
                      <a:endParaRPr lang="en-US" sz="1800" dirty="0"/>
                    </a:p>
                  </a:txBody>
                  <a:tcPr/>
                </a:tc>
                <a:tc>
                  <a:txBody>
                    <a:bodyPr/>
                    <a:lstStyle/>
                    <a:p>
                      <a:r>
                        <a:rPr lang="en-US" sz="1800" dirty="0"/>
                        <a:t>Judiciary </a:t>
                      </a:r>
                    </a:p>
                  </a:txBody>
                  <a:tcPr/>
                </a:tc>
                <a:extLst>
                  <a:ext uri="{0D108BD9-81ED-4DB2-BD59-A6C34878D82A}">
                    <a16:rowId xmlns:a16="http://schemas.microsoft.com/office/drawing/2014/main" val="10004"/>
                  </a:ext>
                </a:extLst>
              </a:tr>
              <a:tr h="540000">
                <a:tc>
                  <a:txBody>
                    <a:bodyPr/>
                    <a:lstStyle/>
                    <a:p>
                      <a:r>
                        <a:rPr lang="en-US" sz="1800" dirty="0"/>
                        <a:t>Rep. </a:t>
                      </a:r>
                      <a:r>
                        <a:rPr lang="en-US" sz="1800" dirty="0" err="1"/>
                        <a:t>Lamborn</a:t>
                      </a:r>
                      <a:r>
                        <a:rPr lang="en-US" sz="1800" baseline="0" dirty="0"/>
                        <a:t> (R)</a:t>
                      </a:r>
                      <a:endParaRPr lang="en-US" sz="1800" dirty="0"/>
                    </a:p>
                  </a:txBody>
                  <a:tcPr/>
                </a:tc>
                <a:tc>
                  <a:txBody>
                    <a:bodyPr/>
                    <a:lstStyle/>
                    <a:p>
                      <a:r>
                        <a:rPr lang="en-US" sz="1800" dirty="0"/>
                        <a:t>Armed</a:t>
                      </a:r>
                      <a:r>
                        <a:rPr lang="en-US" sz="1800" baseline="0" dirty="0"/>
                        <a:t> Services</a:t>
                      </a:r>
                      <a:endParaRPr lang="en-US" sz="1800" dirty="0"/>
                    </a:p>
                  </a:txBody>
                  <a:tcPr/>
                </a:tc>
                <a:extLst>
                  <a:ext uri="{0D108BD9-81ED-4DB2-BD59-A6C34878D82A}">
                    <a16:rowId xmlns:a16="http://schemas.microsoft.com/office/drawing/2014/main" val="10005"/>
                  </a:ext>
                </a:extLst>
              </a:tr>
              <a:tr h="622768">
                <a:tc>
                  <a:txBody>
                    <a:bodyPr/>
                    <a:lstStyle/>
                    <a:p>
                      <a:r>
                        <a:rPr lang="en-US" sz="1800" dirty="0"/>
                        <a:t>Rep. Crow (D)</a:t>
                      </a:r>
                    </a:p>
                  </a:txBody>
                  <a:tcPr/>
                </a:tc>
                <a:tc>
                  <a:txBody>
                    <a:bodyPr/>
                    <a:lstStyle/>
                    <a:p>
                      <a:r>
                        <a:rPr lang="en-US" sz="1800" dirty="0"/>
                        <a:t>Armed Services /</a:t>
                      </a:r>
                      <a:r>
                        <a:rPr lang="en-US" sz="1800" baseline="0" dirty="0"/>
                        <a:t> Small Business </a:t>
                      </a:r>
                      <a:endParaRPr lang="en-US" sz="1800" dirty="0"/>
                    </a:p>
                  </a:txBody>
                  <a:tcPr/>
                </a:tc>
                <a:extLst>
                  <a:ext uri="{0D108BD9-81ED-4DB2-BD59-A6C34878D82A}">
                    <a16:rowId xmlns:a16="http://schemas.microsoft.com/office/drawing/2014/main" val="10006"/>
                  </a:ext>
                </a:extLst>
              </a:tr>
              <a:tr h="563083">
                <a:tc>
                  <a:txBody>
                    <a:bodyPr/>
                    <a:lstStyle/>
                    <a:p>
                      <a:r>
                        <a:rPr lang="en-US" sz="1800" dirty="0"/>
                        <a:t>Rep.</a:t>
                      </a:r>
                      <a:r>
                        <a:rPr lang="en-US" sz="1800" baseline="0" dirty="0"/>
                        <a:t> </a:t>
                      </a:r>
                      <a:r>
                        <a:rPr lang="en-US" sz="1800" baseline="0" dirty="0" err="1"/>
                        <a:t>Perlmutter</a:t>
                      </a:r>
                      <a:r>
                        <a:rPr lang="en-US" sz="1800" baseline="0" dirty="0"/>
                        <a:t> (D) </a:t>
                      </a:r>
                      <a:endParaRPr lang="en-US" sz="1800" dirty="0"/>
                    </a:p>
                  </a:txBody>
                  <a:tcPr/>
                </a:tc>
                <a:tc>
                  <a:txBody>
                    <a:bodyPr/>
                    <a:lstStyle/>
                    <a:p>
                      <a:r>
                        <a:rPr lang="en-US" sz="1800" dirty="0"/>
                        <a:t>Financial</a:t>
                      </a:r>
                      <a:r>
                        <a:rPr lang="en-US" sz="1800" baseline="0" dirty="0"/>
                        <a:t> Services / Rules </a:t>
                      </a:r>
                      <a:endParaRPr lang="en-US" sz="18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94640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3" name="Title 2"/>
          <p:cNvSpPr>
            <a:spLocks noGrp="1"/>
          </p:cNvSpPr>
          <p:nvPr>
            <p:ph type="title"/>
          </p:nvPr>
        </p:nvSpPr>
        <p:spPr>
          <a:xfrm>
            <a:off x="469392" y="0"/>
            <a:ext cx="8229600" cy="762000"/>
          </a:xfrm>
        </p:spPr>
        <p:txBody>
          <a:bodyPr>
            <a:normAutofit fontScale="90000"/>
          </a:bodyPr>
          <a:lstStyle/>
          <a:p>
            <a:r>
              <a:rPr lang="en-US" sz="3200" b="1" dirty="0"/>
              <a:t>	</a:t>
            </a:r>
            <a:br>
              <a:rPr lang="en-US" sz="3200" b="1" dirty="0"/>
            </a:br>
            <a:r>
              <a:rPr lang="en-US" sz="3200" b="1" dirty="0"/>
              <a:t>VA: Design-Build Construction</a:t>
            </a:r>
          </a:p>
        </p:txBody>
      </p:sp>
      <p:sp>
        <p:nvSpPr>
          <p:cNvPr id="7" name="Content Placeholder 6"/>
          <p:cNvSpPr>
            <a:spLocks noGrp="1"/>
          </p:cNvSpPr>
          <p:nvPr>
            <p:ph idx="1"/>
          </p:nvPr>
        </p:nvSpPr>
        <p:spPr>
          <a:xfrm>
            <a:off x="1752600" y="838200"/>
            <a:ext cx="6934200" cy="5379786"/>
          </a:xfrm>
        </p:spPr>
        <p:txBody>
          <a:bodyPr>
            <a:normAutofit fontScale="92500" lnSpcReduction="20000"/>
          </a:bodyPr>
          <a:lstStyle/>
          <a:p>
            <a:r>
              <a:rPr lang="en-US" sz="1900" b="1" dirty="0"/>
              <a:t>On Thursday, July 25, 2019</a:t>
            </a:r>
            <a:r>
              <a:rPr lang="en-US" sz="1900" dirty="0"/>
              <a:t>, Reps. Banks (R-IN) and </a:t>
            </a:r>
            <a:r>
              <a:rPr lang="en-US" sz="1900" dirty="0" err="1"/>
              <a:t>Perlmutter</a:t>
            </a:r>
            <a:r>
              <a:rPr lang="en-US" sz="1900" dirty="0"/>
              <a:t> (D-CO) introduced the VA Design-Build Construction Enhancement Act, which would encourage the Department of Veterans Affairs (VA) to use design-build construction in appropriate circumstances.</a:t>
            </a:r>
          </a:p>
          <a:p>
            <a:r>
              <a:rPr lang="en-US" sz="1900" dirty="0"/>
              <a:t>This legislation, otherwise referred to as H.R. 3996, would require the VA to use </a:t>
            </a:r>
            <a:r>
              <a:rPr lang="en-US" sz="1900" dirty="0" err="1"/>
              <a:t>governmentwide</a:t>
            </a:r>
            <a:r>
              <a:rPr lang="en-US" sz="1900" dirty="0"/>
              <a:t> design-build selection procedures if it seeks to enter into a contract for the design and construction of a medical building. </a:t>
            </a:r>
          </a:p>
          <a:p>
            <a:r>
              <a:rPr lang="en-US" sz="1900" dirty="0"/>
              <a:t>Some federal agencies use design-build construction frequently, while others, like VA, have limited experience with it. VA unsuccessfully attempted to use the “integrated-design and construct” method, which is somewhat similar to design-build, in the troubled Aurora, Colorado replacement medical center construction project. Some have interpreted this experience to mean design-build is unsuitable for VA, but this is a bad conclusion. </a:t>
            </a:r>
          </a:p>
          <a:p>
            <a:r>
              <a:rPr lang="en-US" sz="1900" dirty="0"/>
              <a:t>Specifically, the VA Inspector General found that VA switched to this method in the fourth year of the project, when the vast majority of the design had already been completed, rendering it ineffective.</a:t>
            </a:r>
          </a:p>
          <a:p>
            <a:r>
              <a:rPr lang="en-US" sz="1900" b="1" dirty="0"/>
              <a:t>On Tuesday, November 12, 2019</a:t>
            </a:r>
            <a:r>
              <a:rPr lang="en-US" sz="1900" dirty="0"/>
              <a:t>, the legislation passed the House by a voice vote. H.R. 3996 moves to the senate for further consideration. </a:t>
            </a:r>
            <a:endParaRPr lang="en-US" sz="1800" dirty="0"/>
          </a:p>
        </p:txBody>
      </p:sp>
    </p:spTree>
    <p:extLst>
      <p:ext uri="{BB962C8B-B14F-4D97-AF65-F5344CB8AC3E}">
        <p14:creationId xmlns:p14="http://schemas.microsoft.com/office/powerpoint/2010/main" val="1551279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2" name="Title 1"/>
          <p:cNvSpPr>
            <a:spLocks noGrp="1"/>
          </p:cNvSpPr>
          <p:nvPr>
            <p:ph type="title"/>
          </p:nvPr>
        </p:nvSpPr>
        <p:spPr>
          <a:xfrm>
            <a:off x="457200" y="274638"/>
            <a:ext cx="8229600" cy="822576"/>
          </a:xfrm>
        </p:spPr>
        <p:txBody>
          <a:bodyPr/>
          <a:lstStyle/>
          <a:p>
            <a:r>
              <a:rPr lang="en-US" b="1" dirty="0"/>
              <a:t>2020 Election </a:t>
            </a:r>
          </a:p>
        </p:txBody>
      </p:sp>
      <p:pic>
        <p:nvPicPr>
          <p:cNvPr id="7" name="Picture 6"/>
          <p:cNvPicPr>
            <a:picLocks noChangeAspect="1"/>
          </p:cNvPicPr>
          <p:nvPr/>
        </p:nvPicPr>
        <p:blipFill>
          <a:blip r:embed="rId3"/>
          <a:stretch>
            <a:fillRect/>
          </a:stretch>
        </p:blipFill>
        <p:spPr>
          <a:xfrm>
            <a:off x="1904999" y="1097214"/>
            <a:ext cx="7010399" cy="4922586"/>
          </a:xfrm>
          <a:prstGeom prst="rect">
            <a:avLst/>
          </a:prstGeom>
        </p:spPr>
      </p:pic>
    </p:spTree>
    <p:extLst>
      <p:ext uri="{BB962C8B-B14F-4D97-AF65-F5344CB8AC3E}">
        <p14:creationId xmlns:p14="http://schemas.microsoft.com/office/powerpoint/2010/main" val="282137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C478A"/>
                </a:solidFill>
              </a:rPr>
              <a:t>ASA Task Force on Government Advocacy </a:t>
            </a:r>
          </a:p>
        </p:txBody>
      </p:sp>
      <p:sp>
        <p:nvSpPr>
          <p:cNvPr id="9" name="Subtitle 2"/>
          <p:cNvSpPr txBox="1">
            <a:spLocks/>
          </p:cNvSpPr>
          <p:nvPr/>
        </p:nvSpPr>
        <p:spPr>
          <a:xfrm>
            <a:off x="1752600" y="59436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204" y="380277"/>
            <a:ext cx="1536192" cy="1067523"/>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Tree>
    <p:extLst>
      <p:ext uri="{BB962C8B-B14F-4D97-AF65-F5344CB8AC3E}">
        <p14:creationId xmlns:p14="http://schemas.microsoft.com/office/powerpoint/2010/main" val="2136937850"/>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304800"/>
            <a:ext cx="6553200" cy="914401"/>
          </a:xfrm>
        </p:spPr>
        <p:txBody>
          <a:bodyPr/>
          <a:lstStyle/>
          <a:p>
            <a:r>
              <a:rPr lang="en-US" b="1" dirty="0"/>
              <a:t>Legislative Update </a:t>
            </a:r>
          </a:p>
        </p:txBody>
      </p:sp>
      <p:sp>
        <p:nvSpPr>
          <p:cNvPr id="13" name="Content Placeholder 12"/>
          <p:cNvSpPr>
            <a:spLocks noGrp="1"/>
          </p:cNvSpPr>
          <p:nvPr>
            <p:ph idx="1"/>
          </p:nvPr>
        </p:nvSpPr>
        <p:spPr>
          <a:xfrm>
            <a:off x="2552700" y="1220912"/>
            <a:ext cx="5867400" cy="4417888"/>
          </a:xfrm>
        </p:spPr>
        <p:txBody>
          <a:bodyPr>
            <a:normAutofit fontScale="92500" lnSpcReduction="20000"/>
          </a:bodyPr>
          <a:lstStyle/>
          <a:p>
            <a:r>
              <a:rPr lang="en-US" dirty="0"/>
              <a:t>SUBS Act – Bid Listing </a:t>
            </a:r>
          </a:p>
          <a:p>
            <a:r>
              <a:rPr lang="en-US" dirty="0"/>
              <a:t>Retainage – Reduction to 5% for all federal contracts</a:t>
            </a:r>
          </a:p>
          <a:p>
            <a:r>
              <a:rPr lang="en-US" dirty="0"/>
              <a:t>Miller Act – Bonding Requirements</a:t>
            </a:r>
          </a:p>
          <a:p>
            <a:r>
              <a:rPr lang="en-US" dirty="0"/>
              <a:t>P3 Bonding Requirements in TIFIA (Transportation Infrastructure Finance + Innovation Act) </a:t>
            </a:r>
          </a:p>
          <a:p>
            <a:r>
              <a:rPr lang="en-US" dirty="0"/>
              <a:t>Change Orders </a:t>
            </a:r>
          </a:p>
          <a:p>
            <a:r>
              <a:rPr lang="en-US"/>
              <a:t>Reverse Auction </a:t>
            </a:r>
            <a:endParaRPr lang="en-US" dirty="0"/>
          </a:p>
          <a:p>
            <a:endParaRPr lang="en-US" dirty="0"/>
          </a:p>
        </p:txBody>
      </p:sp>
    </p:spTree>
    <p:extLst>
      <p:ext uri="{BB962C8B-B14F-4D97-AF65-F5344CB8AC3E}">
        <p14:creationId xmlns:p14="http://schemas.microsoft.com/office/powerpoint/2010/main" val="1480173819"/>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304801"/>
            <a:ext cx="6553200" cy="674812"/>
          </a:xfrm>
        </p:spPr>
        <p:txBody>
          <a:bodyPr>
            <a:normAutofit fontScale="90000"/>
          </a:bodyPr>
          <a:lstStyle/>
          <a:p>
            <a:r>
              <a:rPr lang="en-US" b="1" dirty="0"/>
              <a:t>Legislative Update </a:t>
            </a:r>
          </a:p>
        </p:txBody>
      </p:sp>
      <p:sp>
        <p:nvSpPr>
          <p:cNvPr id="13" name="Content Placeholder 12"/>
          <p:cNvSpPr>
            <a:spLocks noGrp="1"/>
          </p:cNvSpPr>
          <p:nvPr>
            <p:ph idx="1"/>
          </p:nvPr>
        </p:nvSpPr>
        <p:spPr>
          <a:xfrm>
            <a:off x="1981200" y="1143000"/>
            <a:ext cx="6705600" cy="4737100"/>
          </a:xfrm>
        </p:spPr>
        <p:txBody>
          <a:bodyPr>
            <a:normAutofit/>
          </a:bodyPr>
          <a:lstStyle/>
          <a:p>
            <a:r>
              <a:rPr lang="en-US" sz="2400" b="1" dirty="0"/>
              <a:t>2020 National Defense Authorization Act (NDAA) </a:t>
            </a:r>
          </a:p>
          <a:p>
            <a:pPr lvl="1"/>
            <a:r>
              <a:rPr lang="en-US" sz="1800" dirty="0"/>
              <a:t>Sec. 828 - Enhanced post-award debriefing rights</a:t>
            </a:r>
          </a:p>
          <a:p>
            <a:pPr lvl="1"/>
            <a:r>
              <a:rPr lang="en-US" sz="1800" dirty="0"/>
              <a:t>Sec. 829 - Standardizing data collection and reporting on use of source selection procedures by Federal agencies</a:t>
            </a:r>
          </a:p>
          <a:p>
            <a:pPr lvl="1"/>
            <a:r>
              <a:rPr lang="en-US" sz="1800" dirty="0"/>
              <a:t>Sec. 872(d) - Accelerated payments applicable to contracts with certain small business concerns under the Prompt Payment Act</a:t>
            </a:r>
          </a:p>
          <a:p>
            <a:pPr lvl="1"/>
            <a:r>
              <a:rPr lang="en-US" sz="1800" dirty="0"/>
              <a:t>Sec. 873 - Modifications to small business subcontracting</a:t>
            </a:r>
          </a:p>
          <a:p>
            <a:pPr lvl="1"/>
            <a:r>
              <a:rPr lang="en-US" sz="1800" b="1" dirty="0"/>
              <a:t>Sec. 877 - Exemption of certain contracts from the periodic inflation adjustments to the acquisition-related dollar threshold</a:t>
            </a:r>
            <a:r>
              <a:rPr lang="en-US" sz="1800" dirty="0"/>
              <a:t> </a:t>
            </a:r>
          </a:p>
          <a:p>
            <a:pPr lvl="1"/>
            <a:r>
              <a:rPr lang="en-US" sz="1800" dirty="0"/>
              <a:t>Sec. 881 - Permanent authorization and improvement of Department of Defense Mentor-</a:t>
            </a:r>
            <a:r>
              <a:rPr lang="en-US" sz="1800" dirty="0" err="1"/>
              <a:t>Protege</a:t>
            </a:r>
            <a:r>
              <a:rPr lang="en-US" sz="1800" dirty="0"/>
              <a:t> Program</a:t>
            </a:r>
          </a:p>
          <a:p>
            <a:pPr lvl="1"/>
            <a:endParaRPr lang="en-US" sz="1600" dirty="0"/>
          </a:p>
          <a:p>
            <a:pPr lvl="1"/>
            <a:endParaRPr lang="en-US" sz="1600" b="1" dirty="0"/>
          </a:p>
          <a:p>
            <a:endParaRPr lang="en-US" dirty="0"/>
          </a:p>
        </p:txBody>
      </p:sp>
    </p:spTree>
    <p:extLst>
      <p:ext uri="{BB962C8B-B14F-4D97-AF65-F5344CB8AC3E}">
        <p14:creationId xmlns:p14="http://schemas.microsoft.com/office/powerpoint/2010/main" val="4025407280"/>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304801"/>
            <a:ext cx="6553200" cy="674812"/>
          </a:xfrm>
        </p:spPr>
        <p:txBody>
          <a:bodyPr>
            <a:normAutofit fontScale="90000"/>
          </a:bodyPr>
          <a:lstStyle/>
          <a:p>
            <a:r>
              <a:rPr lang="en-US" b="1" dirty="0"/>
              <a:t>Legislative Update </a:t>
            </a:r>
          </a:p>
        </p:txBody>
      </p:sp>
      <p:sp>
        <p:nvSpPr>
          <p:cNvPr id="13" name="Content Placeholder 12"/>
          <p:cNvSpPr>
            <a:spLocks noGrp="1"/>
          </p:cNvSpPr>
          <p:nvPr>
            <p:ph idx="1"/>
          </p:nvPr>
        </p:nvSpPr>
        <p:spPr>
          <a:xfrm>
            <a:off x="2133600" y="1143000"/>
            <a:ext cx="6705600" cy="4737100"/>
          </a:xfrm>
        </p:spPr>
        <p:txBody>
          <a:bodyPr>
            <a:normAutofit/>
          </a:bodyPr>
          <a:lstStyle/>
          <a:p>
            <a:r>
              <a:rPr lang="en-US" sz="2400" b="1" dirty="0"/>
              <a:t>2020 National Defense Authorization Act (NDAA) </a:t>
            </a:r>
          </a:p>
          <a:p>
            <a:pPr lvl="1"/>
            <a:r>
              <a:rPr lang="en-US" sz="2000" dirty="0"/>
              <a:t>Sec. 883 - Reporting on expenses incurred for bid and proposal costs</a:t>
            </a:r>
          </a:p>
          <a:p>
            <a:pPr lvl="1"/>
            <a:r>
              <a:rPr lang="en-US" sz="2000" dirty="0"/>
              <a:t>Sec. 884 -</a:t>
            </a:r>
            <a:r>
              <a:rPr lang="en-US" sz="2000" dirty="0" err="1"/>
              <a:t>Postaward</a:t>
            </a:r>
            <a:r>
              <a:rPr lang="en-US" sz="2000" dirty="0"/>
              <a:t> explanations for unsuccessful offerors for certain contracts. </a:t>
            </a:r>
          </a:p>
          <a:p>
            <a:pPr lvl="1"/>
            <a:r>
              <a:rPr lang="en-US" sz="2000" dirty="0"/>
              <a:t>Sec. 899J - Pilot program on payment of costs for denied Government Accountability Office bid protests. </a:t>
            </a:r>
          </a:p>
          <a:p>
            <a:pPr lvl="1"/>
            <a:r>
              <a:rPr lang="en-US" sz="2000" dirty="0"/>
              <a:t>Sec. 899E - Prohibition on contracting with persons with willful or repeated violations of the Fair Labor Standards Act of 1938.</a:t>
            </a:r>
          </a:p>
          <a:p>
            <a:pPr lvl="1"/>
            <a:endParaRPr lang="en-US" sz="2000" dirty="0"/>
          </a:p>
          <a:p>
            <a:pPr lvl="1"/>
            <a:endParaRPr lang="en-US" sz="2000" b="1" dirty="0"/>
          </a:p>
          <a:p>
            <a:pPr lvl="1"/>
            <a:endParaRPr lang="en-US" sz="2000" dirty="0"/>
          </a:p>
        </p:txBody>
      </p:sp>
    </p:spTree>
    <p:extLst>
      <p:ext uri="{BB962C8B-B14F-4D97-AF65-F5344CB8AC3E}">
        <p14:creationId xmlns:p14="http://schemas.microsoft.com/office/powerpoint/2010/main" val="3757872463"/>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5"/>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3" name="Picture 2" descr="A white sign with black text&#10;&#10;Description automatically generated">
            <a:extLst>
              <a:ext uri="{FF2B5EF4-FFF2-40B4-BE49-F238E27FC236}">
                <a16:creationId xmlns:a16="http://schemas.microsoft.com/office/drawing/2014/main" id="{401AD329-3E46-4823-B364-017255425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1" y="0"/>
            <a:ext cx="7391400" cy="2438029"/>
          </a:xfrm>
          <a:prstGeom prst="rect">
            <a:avLst/>
          </a:prstGeom>
        </p:spPr>
      </p:pic>
      <p:sp>
        <p:nvSpPr>
          <p:cNvPr id="8" name="Rectangle 7">
            <a:extLst>
              <a:ext uri="{FF2B5EF4-FFF2-40B4-BE49-F238E27FC236}">
                <a16:creationId xmlns:a16="http://schemas.microsoft.com/office/drawing/2014/main" id="{D78E586C-387C-4FD7-BA27-813D9264A332}"/>
              </a:ext>
            </a:extLst>
          </p:cNvPr>
          <p:cNvSpPr/>
          <p:nvPr/>
        </p:nvSpPr>
        <p:spPr>
          <a:xfrm>
            <a:off x="1866900" y="2525048"/>
            <a:ext cx="7162801" cy="3485570"/>
          </a:xfrm>
          <a:prstGeom prst="rect">
            <a:avLst/>
          </a:prstGeom>
        </p:spPr>
        <p:txBody>
          <a:bodyPr wrap="square">
            <a:spAutoFit/>
          </a:bodyPr>
          <a:lstStyle/>
          <a:p>
            <a:r>
              <a:rPr lang="en-US" sz="1050" b="1" u="sng" dirty="0">
                <a:latin typeface="Times New Roman" panose="02020603050405020304" pitchFamily="18" charset="0"/>
                <a:ea typeface="Calibri" panose="020F0502020204030204" pitchFamily="34" charset="0"/>
              </a:rPr>
              <a:t>Fly-In program Includes:</a:t>
            </a:r>
            <a:endParaRPr lang="en-US" sz="1050" b="1" u="sng" dirty="0">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50" dirty="0">
                <a:latin typeface="Times New Roman" panose="02020603050405020304" pitchFamily="18" charset="0"/>
                <a:ea typeface="Times New Roman" panose="02020603050405020304" pitchFamily="18" charset="0"/>
              </a:rPr>
              <a:t>Meeting on The Hill with your Members of Congress or their staff</a:t>
            </a:r>
            <a:endParaRPr lang="en-US" sz="1050" dirty="0">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50" dirty="0">
                <a:latin typeface="Times New Roman" panose="02020603050405020304" pitchFamily="18" charset="0"/>
                <a:ea typeface="Times New Roman" panose="02020603050405020304" pitchFamily="18" charset="0"/>
              </a:rPr>
              <a:t>A briefing session on ASA's legislative priorities in Congress and training on lobbying and influencing your elected officials</a:t>
            </a:r>
            <a:endParaRPr lang="en-US" sz="1050" dirty="0">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50" dirty="0">
                <a:latin typeface="Times New Roman" panose="02020603050405020304" pitchFamily="18" charset="0"/>
                <a:ea typeface="Times New Roman" panose="02020603050405020304" pitchFamily="18" charset="0"/>
              </a:rPr>
              <a:t>Networking with your ASA peers from across the country</a:t>
            </a:r>
            <a:endParaRPr lang="en-US" sz="1050" dirty="0">
              <a:latin typeface="Calibri" panose="020F0502020204030204" pitchFamily="34" charset="0"/>
              <a:ea typeface="Calibri" panose="020F0502020204030204" pitchFamily="34" charset="0"/>
            </a:endParaRPr>
          </a:p>
          <a:p>
            <a:endParaRPr lang="en-US" sz="1050" b="1" u="sng" dirty="0">
              <a:latin typeface="Times New Roman" panose="02020603050405020304" pitchFamily="18" charset="0"/>
              <a:ea typeface="Calibri" panose="020F0502020204030204" pitchFamily="34" charset="0"/>
            </a:endParaRPr>
          </a:p>
          <a:p>
            <a:r>
              <a:rPr lang="en-US" sz="1050" b="1" u="sng" dirty="0">
                <a:latin typeface="Times New Roman" panose="02020603050405020304" pitchFamily="18" charset="0"/>
                <a:ea typeface="Calibri" panose="020F0502020204030204" pitchFamily="34" charset="0"/>
              </a:rPr>
              <a:t>Registration: $125 per person</a:t>
            </a:r>
            <a:endParaRPr lang="en-US" sz="1050" dirty="0">
              <a:latin typeface="Calibri" panose="020F0502020204030204" pitchFamily="34" charset="0"/>
              <a:ea typeface="Calibri" panose="020F0502020204030204" pitchFamily="34" charset="0"/>
            </a:endParaRPr>
          </a:p>
          <a:p>
            <a:r>
              <a:rPr lang="en-US" sz="1050" b="1" u="sng" dirty="0">
                <a:latin typeface="Times New Roman" panose="02020603050405020304" pitchFamily="18" charset="0"/>
                <a:ea typeface="Calibri" panose="020F0502020204030204" pitchFamily="34" charset="0"/>
              </a:rPr>
              <a:t>Registration is now open through July 31, 2019</a:t>
            </a:r>
            <a:r>
              <a:rPr lang="en-US" sz="1050" dirty="0">
                <a:latin typeface="Times New Roman" panose="02020603050405020304" pitchFamily="18" charset="0"/>
                <a:ea typeface="Calibri" panose="020F0502020204030204" pitchFamily="34" charset="0"/>
              </a:rPr>
              <a:t>. Fees include briefing sessions, breakfast, group reception and dinner. Hotel information will be provided to Fly In registrants following the July 31st deadline.</a:t>
            </a:r>
            <a:endParaRPr lang="en-US" sz="1050" dirty="0">
              <a:latin typeface="Calibri" panose="020F0502020204030204" pitchFamily="34" charset="0"/>
              <a:ea typeface="Calibri" panose="020F0502020204030204" pitchFamily="34" charset="0"/>
            </a:endParaRPr>
          </a:p>
          <a:p>
            <a:r>
              <a:rPr lang="en-US" sz="1050" b="1" u="sng" dirty="0">
                <a:latin typeface="Times New Roman" panose="02020603050405020304" pitchFamily="18" charset="0"/>
                <a:ea typeface="Calibri" panose="020F0502020204030204" pitchFamily="34" charset="0"/>
              </a:rPr>
              <a:t>Lodging:</a:t>
            </a:r>
            <a:r>
              <a:rPr lang="en-US" sz="1050" dirty="0">
                <a:latin typeface="Calibri" panose="020F0502020204030204" pitchFamily="34" charset="0"/>
                <a:ea typeface="Calibri" panose="020F0502020204030204" pitchFamily="34" charset="0"/>
              </a:rPr>
              <a:t> </a:t>
            </a:r>
            <a:r>
              <a:rPr lang="en-US" sz="1050" dirty="0">
                <a:latin typeface="Times New Roman" panose="02020603050405020304" pitchFamily="18" charset="0"/>
                <a:ea typeface="Calibri" panose="020F0502020204030204" pitchFamily="34" charset="0"/>
              </a:rPr>
              <a:t>We will be confirming hotel and booking information following the July 31st registration deadline.  Rates for Washington, DC at this time of year are expected to be </a:t>
            </a:r>
            <a:r>
              <a:rPr lang="en-US" sz="1050" b="1" dirty="0">
                <a:latin typeface="Times New Roman" panose="02020603050405020304" pitchFamily="18" charset="0"/>
                <a:ea typeface="Calibri" panose="020F0502020204030204" pitchFamily="34" charset="0"/>
              </a:rPr>
              <a:t>between $300 - $400 per night.  </a:t>
            </a:r>
            <a:r>
              <a:rPr lang="en-US" sz="1050" dirty="0">
                <a:latin typeface="Times New Roman" panose="02020603050405020304" pitchFamily="18" charset="0"/>
                <a:ea typeface="Calibri" panose="020F0502020204030204" pitchFamily="34" charset="0"/>
              </a:rPr>
              <a:t> </a:t>
            </a:r>
            <a:endParaRPr lang="en-US" sz="1050" dirty="0">
              <a:latin typeface="Calibri" panose="020F0502020204030204" pitchFamily="34" charset="0"/>
              <a:ea typeface="Calibri" panose="020F0502020204030204" pitchFamily="34" charset="0"/>
            </a:endParaRPr>
          </a:p>
          <a:p>
            <a:r>
              <a:rPr lang="en-US" sz="1050" b="1" dirty="0">
                <a:latin typeface="Times New Roman" panose="02020603050405020304" pitchFamily="18" charset="0"/>
                <a:ea typeface="Calibri" panose="020F0502020204030204" pitchFamily="34" charset="0"/>
              </a:rPr>
              <a:t> </a:t>
            </a:r>
            <a:endParaRPr lang="en-US" sz="1050" dirty="0">
              <a:latin typeface="Calibri" panose="020F0502020204030204" pitchFamily="34" charset="0"/>
              <a:ea typeface="Calibri" panose="020F0502020204030204" pitchFamily="34" charset="0"/>
            </a:endParaRPr>
          </a:p>
          <a:p>
            <a:r>
              <a:rPr lang="en-US" sz="1050" b="1" u="sng" dirty="0">
                <a:latin typeface="Times New Roman" panose="02020603050405020304" pitchFamily="18" charset="0"/>
                <a:ea typeface="Calibri" panose="020F0502020204030204" pitchFamily="34" charset="0"/>
              </a:rPr>
              <a:t>Schedule-at-a-Glance:</a:t>
            </a:r>
            <a:endParaRPr lang="en-US" sz="1050" dirty="0">
              <a:latin typeface="Calibri" panose="020F0502020204030204" pitchFamily="34" charset="0"/>
              <a:ea typeface="Calibri" panose="020F0502020204030204" pitchFamily="34" charset="0"/>
            </a:endParaRPr>
          </a:p>
          <a:p>
            <a:r>
              <a:rPr lang="en-US" sz="1050" b="1" dirty="0">
                <a:latin typeface="Times New Roman" panose="02020603050405020304" pitchFamily="18" charset="0"/>
                <a:ea typeface="Calibri" panose="020F0502020204030204" pitchFamily="34" charset="0"/>
              </a:rPr>
              <a:t>Tuesday, October 29, 2019</a:t>
            </a:r>
            <a:endParaRPr lang="en-US" sz="1050" dirty="0">
              <a:latin typeface="Calibri" panose="020F0502020204030204" pitchFamily="34" charset="0"/>
              <a:ea typeface="Calibri" panose="020F0502020204030204" pitchFamily="34" charset="0"/>
            </a:endParaRPr>
          </a:p>
          <a:p>
            <a:r>
              <a:rPr lang="en-US" sz="1050" dirty="0">
                <a:latin typeface="Times New Roman" panose="02020603050405020304" pitchFamily="18" charset="0"/>
                <a:ea typeface="Calibri" panose="020F0502020204030204" pitchFamily="34" charset="0"/>
              </a:rPr>
              <a:t>TBD                            Afternoon Group Activity</a:t>
            </a:r>
            <a:endParaRPr lang="en-US" sz="1050" dirty="0">
              <a:latin typeface="Calibri" panose="020F0502020204030204" pitchFamily="34" charset="0"/>
              <a:ea typeface="Calibri" panose="020F0502020204030204" pitchFamily="34" charset="0"/>
            </a:endParaRPr>
          </a:p>
          <a:p>
            <a:r>
              <a:rPr lang="en-US" sz="1050" dirty="0">
                <a:latin typeface="Times New Roman" panose="02020603050405020304" pitchFamily="18" charset="0"/>
                <a:ea typeface="Calibri" panose="020F0502020204030204" pitchFamily="34" charset="0"/>
              </a:rPr>
              <a:t>3:30pm - 5:30pm        Mandatory Briefing Session on ASA Legislative Priorities &amp; Fly-In Protocol</a:t>
            </a:r>
            <a:endParaRPr lang="en-US" sz="1050" dirty="0">
              <a:latin typeface="Calibri" panose="020F0502020204030204" pitchFamily="34" charset="0"/>
              <a:ea typeface="Calibri" panose="020F0502020204030204" pitchFamily="34" charset="0"/>
            </a:endParaRPr>
          </a:p>
          <a:p>
            <a:r>
              <a:rPr lang="en-US" sz="1050" dirty="0">
                <a:latin typeface="Times New Roman" panose="02020603050405020304" pitchFamily="18" charset="0"/>
                <a:ea typeface="Calibri" panose="020F0502020204030204" pitchFamily="34" charset="0"/>
              </a:rPr>
              <a:t>7:00pm                        Networking Cocktail Reception &amp; Dinner</a:t>
            </a:r>
            <a:endParaRPr lang="en-US" sz="1050" dirty="0">
              <a:latin typeface="Calibri" panose="020F0502020204030204" pitchFamily="34" charset="0"/>
              <a:ea typeface="Calibri" panose="020F0502020204030204" pitchFamily="34" charset="0"/>
            </a:endParaRPr>
          </a:p>
          <a:p>
            <a:r>
              <a:rPr lang="en-US" sz="1050" b="1" dirty="0">
                <a:latin typeface="Times New Roman" panose="02020603050405020304" pitchFamily="18" charset="0"/>
                <a:ea typeface="Calibri" panose="020F0502020204030204" pitchFamily="34" charset="0"/>
              </a:rPr>
              <a:t>Wednesday, October 30, 2019</a:t>
            </a:r>
            <a:endParaRPr lang="en-US" sz="1050" dirty="0">
              <a:latin typeface="Calibri" panose="020F0502020204030204" pitchFamily="34" charset="0"/>
              <a:ea typeface="Calibri" panose="020F0502020204030204" pitchFamily="34" charset="0"/>
            </a:endParaRPr>
          </a:p>
          <a:p>
            <a:r>
              <a:rPr lang="en-US" sz="1050" dirty="0">
                <a:latin typeface="Times New Roman" panose="02020603050405020304" pitchFamily="18" charset="0"/>
                <a:ea typeface="Calibri" panose="020F0502020204030204" pitchFamily="34" charset="0"/>
              </a:rPr>
              <a:t>7:00am - 8:30am        Breakfast</a:t>
            </a:r>
            <a:endParaRPr lang="en-US" sz="1050" dirty="0">
              <a:latin typeface="Calibri" panose="020F0502020204030204" pitchFamily="34" charset="0"/>
              <a:ea typeface="Calibri" panose="020F0502020204030204" pitchFamily="34" charset="0"/>
            </a:endParaRPr>
          </a:p>
          <a:p>
            <a:r>
              <a:rPr lang="en-US" sz="1050" dirty="0">
                <a:latin typeface="Times New Roman" panose="02020603050405020304" pitchFamily="18" charset="0"/>
                <a:ea typeface="Calibri" panose="020F0502020204030204" pitchFamily="34" charset="0"/>
              </a:rPr>
              <a:t>9:30am - 5:00pm        Meetings on Capitol Hill</a:t>
            </a:r>
            <a:endParaRPr lang="en-US" sz="1050" dirty="0">
              <a:latin typeface="Calibri" panose="020F0502020204030204" pitchFamily="34" charset="0"/>
              <a:ea typeface="Calibri" panose="020F0502020204030204" pitchFamily="34" charset="0"/>
            </a:endParaRPr>
          </a:p>
          <a:p>
            <a:r>
              <a:rPr lang="en-US" sz="1050" b="1" u="sng" dirty="0">
                <a:latin typeface="Times New Roman" panose="02020603050405020304" pitchFamily="18" charset="0"/>
                <a:ea typeface="Calibri" panose="020F0502020204030204" pitchFamily="34" charset="0"/>
              </a:rPr>
              <a:t>For more information or to register: </a:t>
            </a:r>
            <a:r>
              <a:rPr lang="en-US" sz="1050" b="1" u="sng" dirty="0">
                <a:solidFill>
                  <a:srgbClr val="0000FF"/>
                </a:solidFill>
                <a:latin typeface="Times New Roman" panose="02020603050405020304" pitchFamily="18" charset="0"/>
                <a:ea typeface="Calibri" panose="020F0502020204030204" pitchFamily="34" charset="0"/>
                <a:hlinkClick r:id="rId4"/>
              </a:rPr>
              <a:t>https://members.asaonline.com/ap/Events/Register/9pQYonbp?sourceTypeId=EmailInvitation</a:t>
            </a:r>
            <a:endParaRPr lang="en-US" sz="105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05236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5"/>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3" name="Picture 2" descr="A white sign with black text&#10;&#10;Description automatically generated">
            <a:extLst>
              <a:ext uri="{FF2B5EF4-FFF2-40B4-BE49-F238E27FC236}">
                <a16:creationId xmlns:a16="http://schemas.microsoft.com/office/drawing/2014/main" id="{401AD329-3E46-4823-B364-017255425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1" y="0"/>
            <a:ext cx="7391400" cy="2438029"/>
          </a:xfrm>
          <a:prstGeom prst="rect">
            <a:avLst/>
          </a:prstGeom>
        </p:spPr>
      </p:pic>
      <p:pic>
        <p:nvPicPr>
          <p:cNvPr id="7" name="Picture 6" descr="C:\Users\mtjo\Downloads\ASA of Colorado Senate Train.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2590800"/>
            <a:ext cx="6248400" cy="3429000"/>
          </a:xfrm>
          <a:prstGeom prst="rect">
            <a:avLst/>
          </a:prstGeom>
          <a:noFill/>
          <a:ln>
            <a:noFill/>
          </a:ln>
        </p:spPr>
      </p:pic>
    </p:spTree>
    <p:extLst>
      <p:ext uri="{BB962C8B-B14F-4D97-AF65-F5344CB8AC3E}">
        <p14:creationId xmlns:p14="http://schemas.microsoft.com/office/powerpoint/2010/main" val="628433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2" name="Title 1"/>
          <p:cNvSpPr>
            <a:spLocks noGrp="1"/>
          </p:cNvSpPr>
          <p:nvPr>
            <p:ph type="title"/>
          </p:nvPr>
        </p:nvSpPr>
        <p:spPr>
          <a:xfrm>
            <a:off x="457200" y="274638"/>
            <a:ext cx="8229600" cy="792162"/>
          </a:xfrm>
        </p:spPr>
        <p:txBody>
          <a:bodyPr/>
          <a:lstStyle/>
          <a:p>
            <a:r>
              <a:rPr lang="en-US" b="1" dirty="0"/>
              <a:t>	State of Play </a:t>
            </a:r>
          </a:p>
        </p:txBody>
      </p:sp>
      <p:sp>
        <p:nvSpPr>
          <p:cNvPr id="3" name="Content Placeholder 2"/>
          <p:cNvSpPr>
            <a:spLocks noGrp="1"/>
          </p:cNvSpPr>
          <p:nvPr>
            <p:ph idx="1"/>
          </p:nvPr>
        </p:nvSpPr>
        <p:spPr>
          <a:xfrm>
            <a:off x="1905000" y="1219200"/>
            <a:ext cx="6793992" cy="4800600"/>
          </a:xfrm>
        </p:spPr>
        <p:txBody>
          <a:bodyPr>
            <a:normAutofit fontScale="85000" lnSpcReduction="10000"/>
          </a:bodyPr>
          <a:lstStyle/>
          <a:p>
            <a:pPr marL="114300" indent="0" algn="ctr">
              <a:buNone/>
            </a:pPr>
            <a:r>
              <a:rPr lang="en-US" dirty="0"/>
              <a:t>“Unlike in the past, where we were unified and drew in allies, currently our own commons seems to be breaking apart. What concerns me most as a military man is not our external adversaries; </a:t>
            </a:r>
            <a:r>
              <a:rPr lang="en-US" u="sng" dirty="0"/>
              <a:t>it is our internal divisiveness.</a:t>
            </a:r>
            <a:r>
              <a:rPr lang="en-US" dirty="0"/>
              <a:t> We are dividing into hostile tribes cheering against each other, </a:t>
            </a:r>
            <a:r>
              <a:rPr lang="en-US" u="sng" dirty="0"/>
              <a:t>fueled by emotion and a mutual disdain that jeopardizes our future</a:t>
            </a:r>
            <a:r>
              <a:rPr lang="en-US" dirty="0"/>
              <a:t>, instead of </a:t>
            </a:r>
            <a:r>
              <a:rPr lang="en-US" u="sng" dirty="0"/>
              <a:t>recovering our common ground and finding solutions</a:t>
            </a:r>
            <a:r>
              <a:rPr lang="en-US" dirty="0"/>
              <a:t>.”</a:t>
            </a:r>
          </a:p>
          <a:p>
            <a:pPr marL="1371600" lvl="3" indent="0">
              <a:buNone/>
            </a:pPr>
            <a:endParaRPr lang="en-US" dirty="0"/>
          </a:p>
          <a:p>
            <a:pPr marL="1371600" lvl="3" indent="0">
              <a:buNone/>
            </a:pPr>
            <a:r>
              <a:rPr lang="en-US" dirty="0"/>
              <a:t>General Jim </a:t>
            </a:r>
            <a:r>
              <a:rPr lang="en-US" dirty="0" err="1"/>
              <a:t>Mattis</a:t>
            </a:r>
            <a:r>
              <a:rPr lang="en-US" dirty="0"/>
              <a:t>, former Defense Secretary, per his essay, “Duty, Democracy and the Threat of Tribalism.”  </a:t>
            </a:r>
          </a:p>
        </p:txBody>
      </p:sp>
    </p:spTree>
    <p:extLst>
      <p:ext uri="{BB962C8B-B14F-4D97-AF65-F5344CB8AC3E}">
        <p14:creationId xmlns:p14="http://schemas.microsoft.com/office/powerpoint/2010/main" val="2893446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5"/>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3" name="Picture 2" descr="A white sign with black text&#10;&#10;Description automatically generated">
            <a:extLst>
              <a:ext uri="{FF2B5EF4-FFF2-40B4-BE49-F238E27FC236}">
                <a16:creationId xmlns:a16="http://schemas.microsoft.com/office/drawing/2014/main" id="{401AD329-3E46-4823-B364-017255425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1" y="0"/>
            <a:ext cx="7391400" cy="2438029"/>
          </a:xfrm>
          <a:prstGeom prst="rect">
            <a:avLst/>
          </a:prstGeom>
        </p:spPr>
      </p:pic>
      <p:pic>
        <p:nvPicPr>
          <p:cNvPr id="8" name="Picture 7" descr="C:\Users\mtjo\Downloads\Deering and Rep. Buck.jpg"/>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590800"/>
            <a:ext cx="6102096" cy="3505200"/>
          </a:xfrm>
          <a:prstGeom prst="rect">
            <a:avLst/>
          </a:prstGeom>
          <a:noFill/>
          <a:ln>
            <a:noFill/>
          </a:ln>
        </p:spPr>
      </p:pic>
    </p:spTree>
    <p:extLst>
      <p:ext uri="{BB962C8B-B14F-4D97-AF65-F5344CB8AC3E}">
        <p14:creationId xmlns:p14="http://schemas.microsoft.com/office/powerpoint/2010/main" val="249482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304801"/>
            <a:ext cx="6553200" cy="674812"/>
          </a:xfrm>
        </p:spPr>
        <p:txBody>
          <a:bodyPr>
            <a:normAutofit/>
          </a:bodyPr>
          <a:lstStyle/>
          <a:p>
            <a:r>
              <a:rPr lang="en-US" sz="2800" b="1" dirty="0"/>
              <a:t>Regulatory Update – Unfair Competition  </a:t>
            </a:r>
          </a:p>
        </p:txBody>
      </p:sp>
      <p:sp>
        <p:nvSpPr>
          <p:cNvPr id="13" name="Content Placeholder 12"/>
          <p:cNvSpPr>
            <a:spLocks noGrp="1"/>
          </p:cNvSpPr>
          <p:nvPr>
            <p:ph idx="1"/>
          </p:nvPr>
        </p:nvSpPr>
        <p:spPr>
          <a:xfrm>
            <a:off x="1905000" y="979613"/>
            <a:ext cx="7200900" cy="4900487"/>
          </a:xfrm>
        </p:spPr>
        <p:txBody>
          <a:bodyPr>
            <a:normAutofit fontScale="92500" lnSpcReduction="10000"/>
          </a:bodyPr>
          <a:lstStyle/>
          <a:p>
            <a:r>
              <a:rPr lang="en-US" sz="2400" b="1" dirty="0"/>
              <a:t>Government Accountability Office (GAO) </a:t>
            </a:r>
            <a:r>
              <a:rPr lang="en-US" sz="2400" dirty="0"/>
              <a:t>begins auditing the </a:t>
            </a:r>
            <a:r>
              <a:rPr lang="en-US" sz="2000" dirty="0"/>
              <a:t>Federal Prison Industries (FPI) authorized by Congress with the passage of the FIRST STEP Act of 2018 (P.L.115-391) signed into law on December 21, 2018. </a:t>
            </a:r>
          </a:p>
          <a:p>
            <a:r>
              <a:rPr lang="en-US" sz="2000" dirty="0"/>
              <a:t>ASA meets with GAO on August 29, 2019 and these are the questions posed:</a:t>
            </a:r>
          </a:p>
          <a:p>
            <a:pPr lvl="1"/>
            <a:r>
              <a:rPr lang="en-US" sz="1700" dirty="0"/>
              <a:t>Please identify the challenges, if any, private companies face in competing with FPI.</a:t>
            </a:r>
          </a:p>
          <a:p>
            <a:pPr lvl="1"/>
            <a:r>
              <a:rPr lang="en-US" sz="1700" dirty="0"/>
              <a:t>FPI’s sales have declined when compared to the early 2000s. Has the extent of the burden, if any, FPI places on the private sector declined commensurately?</a:t>
            </a:r>
          </a:p>
          <a:p>
            <a:pPr lvl="1"/>
            <a:r>
              <a:rPr lang="en-US" sz="1700" dirty="0"/>
              <a:t>Please identify those elements of prior reform efforts that remain relevant today.</a:t>
            </a:r>
          </a:p>
          <a:p>
            <a:pPr lvl="1"/>
            <a:r>
              <a:rPr lang="en-US" sz="1700" dirty="0"/>
              <a:t>What are the primary differences in the cost structure between FPI and private sector (non-profit, as applicable) producers and how are these differences reflected in product prices?</a:t>
            </a:r>
          </a:p>
          <a:p>
            <a:pPr lvl="1"/>
            <a:r>
              <a:rPr lang="en-US" sz="1700" dirty="0"/>
              <a:t>To what extent have you analyzed the effect of the First Step Act’s expansion of markets available to FPI? Are there any recent analyses of FPI of which we should be aware?</a:t>
            </a:r>
          </a:p>
          <a:p>
            <a:endParaRPr lang="en-US" sz="1700" dirty="0"/>
          </a:p>
          <a:p>
            <a:endParaRPr lang="en-US" sz="2000" dirty="0"/>
          </a:p>
          <a:p>
            <a:pPr lvl="1"/>
            <a:endParaRPr lang="en-US" sz="2000" b="1" dirty="0"/>
          </a:p>
          <a:p>
            <a:pPr lvl="1"/>
            <a:endParaRPr lang="en-US" sz="2000" dirty="0"/>
          </a:p>
        </p:txBody>
      </p:sp>
    </p:spTree>
    <p:extLst>
      <p:ext uri="{BB962C8B-B14F-4D97-AF65-F5344CB8AC3E}">
        <p14:creationId xmlns:p14="http://schemas.microsoft.com/office/powerpoint/2010/main" val="2248588425"/>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304801"/>
            <a:ext cx="6553200" cy="674812"/>
          </a:xfrm>
        </p:spPr>
        <p:txBody>
          <a:bodyPr>
            <a:normAutofit/>
          </a:bodyPr>
          <a:lstStyle/>
          <a:p>
            <a:r>
              <a:rPr lang="en-US" sz="2800" b="1" dirty="0"/>
              <a:t>Regulatory Update – Silica   </a:t>
            </a:r>
          </a:p>
        </p:txBody>
      </p:sp>
      <p:sp>
        <p:nvSpPr>
          <p:cNvPr id="13" name="Content Placeholder 12"/>
          <p:cNvSpPr>
            <a:spLocks noGrp="1"/>
          </p:cNvSpPr>
          <p:nvPr>
            <p:ph idx="1"/>
          </p:nvPr>
        </p:nvSpPr>
        <p:spPr>
          <a:xfrm>
            <a:off x="1905000" y="979613"/>
            <a:ext cx="7200900" cy="4900487"/>
          </a:xfrm>
        </p:spPr>
        <p:txBody>
          <a:bodyPr>
            <a:normAutofit/>
          </a:bodyPr>
          <a:lstStyle/>
          <a:p>
            <a:r>
              <a:rPr lang="en-US" sz="2400" dirty="0"/>
              <a:t>ASA is a member of the Construction Industry Safety Coalition (CISC) </a:t>
            </a:r>
          </a:p>
          <a:p>
            <a:r>
              <a:rPr lang="en-US" sz="2400" dirty="0"/>
              <a:t>The Silica Request for Information (RFI) was officially published in the Federal Register:  </a:t>
            </a:r>
            <a:r>
              <a:rPr lang="en-US" sz="2400" u="sng" dirty="0">
                <a:hlinkClick r:id="rId2"/>
              </a:rPr>
              <a:t>https://www.govinfo.gov/content/pkg/FR-2019-08-15/pdf/2019-17450.pdf</a:t>
            </a:r>
            <a:r>
              <a:rPr lang="en-US" sz="2400" dirty="0"/>
              <a:t>.  Comments are due October 15, 2019.</a:t>
            </a:r>
          </a:p>
          <a:p>
            <a:r>
              <a:rPr lang="en-US" sz="2400" dirty="0"/>
              <a:t>ASA, along with the CISC, is responding to the 31 questions OSHA has asked regarding the effectiveness of dust control methods not currently included in Table 1 of the silica in construction standard.</a:t>
            </a:r>
          </a:p>
          <a:p>
            <a:endParaRPr lang="en-US" sz="2400" dirty="0"/>
          </a:p>
          <a:p>
            <a:endParaRPr lang="en-US" sz="2400" dirty="0"/>
          </a:p>
          <a:p>
            <a:endParaRPr lang="en-US" sz="2000" dirty="0"/>
          </a:p>
          <a:p>
            <a:pPr lvl="1"/>
            <a:endParaRPr lang="en-US" sz="2000" b="1" dirty="0"/>
          </a:p>
          <a:p>
            <a:pPr lvl="1"/>
            <a:endParaRPr lang="en-US" sz="2000" dirty="0"/>
          </a:p>
        </p:txBody>
      </p:sp>
    </p:spTree>
    <p:extLst>
      <p:ext uri="{BB962C8B-B14F-4D97-AF65-F5344CB8AC3E}">
        <p14:creationId xmlns:p14="http://schemas.microsoft.com/office/powerpoint/2010/main" val="2510889354"/>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1905000" y="304801"/>
            <a:ext cx="7086600" cy="674812"/>
          </a:xfrm>
        </p:spPr>
        <p:txBody>
          <a:bodyPr>
            <a:normAutofit fontScale="90000"/>
          </a:bodyPr>
          <a:lstStyle/>
          <a:p>
            <a:r>
              <a:rPr lang="en-US" sz="2800" b="1" dirty="0"/>
              <a:t>Regulatory Update – Small Business Administration   </a:t>
            </a:r>
          </a:p>
        </p:txBody>
      </p:sp>
      <p:sp>
        <p:nvSpPr>
          <p:cNvPr id="13" name="Content Placeholder 12"/>
          <p:cNvSpPr>
            <a:spLocks noGrp="1"/>
          </p:cNvSpPr>
          <p:nvPr>
            <p:ph idx="1"/>
          </p:nvPr>
        </p:nvSpPr>
        <p:spPr>
          <a:xfrm>
            <a:off x="1905000" y="979613"/>
            <a:ext cx="7200900" cy="4900487"/>
          </a:xfrm>
        </p:spPr>
        <p:txBody>
          <a:bodyPr>
            <a:normAutofit fontScale="92500" lnSpcReduction="10000"/>
          </a:bodyPr>
          <a:lstStyle/>
          <a:p>
            <a:r>
              <a:rPr lang="en-US" sz="2400" dirty="0"/>
              <a:t>The federal government is required to allocate at least 23% of its direct contract spending to small businesses. </a:t>
            </a:r>
          </a:p>
          <a:p>
            <a:r>
              <a:rPr lang="en-US" sz="2400" dirty="0"/>
              <a:t>The Small Business Administration's annual scorecards track progress toward that goal.</a:t>
            </a:r>
          </a:p>
          <a:p>
            <a:r>
              <a:rPr lang="en-US" sz="2400" dirty="0"/>
              <a:t>SBA changed how it calculates scores for fiscal year 2017 but didn't initially plan to evaluate the effect of the changes.</a:t>
            </a:r>
          </a:p>
          <a:p>
            <a:r>
              <a:rPr lang="en-US" sz="2400" dirty="0"/>
              <a:t>GAO recommended SBA evaluate its new scoring methodology to assess how effectively the scorecards measure agency performance and promote contracting opportunities for small businesses. </a:t>
            </a:r>
          </a:p>
          <a:p>
            <a:r>
              <a:rPr lang="en-US" sz="2400" dirty="0"/>
              <a:t>ASA is working with members of Congress and congressional staff to address these recommendations.</a:t>
            </a:r>
          </a:p>
          <a:p>
            <a:pPr marL="0" indent="0">
              <a:buNone/>
            </a:pPr>
            <a:r>
              <a:rPr lang="en-US" sz="2400" b="1" dirty="0"/>
              <a:t> </a:t>
            </a:r>
          </a:p>
          <a:p>
            <a:endParaRPr lang="en-US" sz="2400" dirty="0"/>
          </a:p>
          <a:p>
            <a:endParaRPr lang="en-US" sz="2400" dirty="0"/>
          </a:p>
          <a:p>
            <a:endParaRPr lang="en-US" sz="2000" dirty="0"/>
          </a:p>
          <a:p>
            <a:pPr lvl="1"/>
            <a:endParaRPr lang="en-US" sz="2000" b="1" dirty="0"/>
          </a:p>
          <a:p>
            <a:pPr lvl="1"/>
            <a:endParaRPr lang="en-US" sz="2000" dirty="0"/>
          </a:p>
        </p:txBody>
      </p:sp>
    </p:spTree>
    <p:extLst>
      <p:ext uri="{BB962C8B-B14F-4D97-AF65-F5344CB8AC3E}">
        <p14:creationId xmlns:p14="http://schemas.microsoft.com/office/powerpoint/2010/main" val="1481751914"/>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C478A"/>
                </a:solidFill>
              </a:rPr>
              <a:t>Subcontractor Legal Defense Fund</a:t>
            </a:r>
          </a:p>
          <a:p>
            <a:r>
              <a:rPr lang="en-US" sz="2800" b="1" dirty="0">
                <a:solidFill>
                  <a:schemeClr val="bg1">
                    <a:lumMod val="50000"/>
                  </a:schemeClr>
                </a:solidFill>
              </a:rPr>
              <a:t>Activity Report</a:t>
            </a:r>
            <a:endParaRPr lang="en-US" sz="2800" b="1" dirty="0">
              <a:solidFill>
                <a:srgbClr val="1C478A"/>
              </a:solidFill>
            </a:endParaRPr>
          </a:p>
        </p:txBody>
      </p:sp>
      <p:sp>
        <p:nvSpPr>
          <p:cNvPr id="9" name="Subtitle 2"/>
          <p:cNvSpPr txBox="1">
            <a:spLocks/>
          </p:cNvSpPr>
          <p:nvPr/>
        </p:nvSpPr>
        <p:spPr>
          <a:xfrm>
            <a:off x="1752600" y="59436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204" y="380277"/>
            <a:ext cx="1536192" cy="1067523"/>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a:p>
            <a:pPr marL="0" indent="0" algn="ctr">
              <a:buNone/>
            </a:pPr>
            <a:r>
              <a:rPr lang="en-US" sz="2000" b="1" dirty="0">
                <a:solidFill>
                  <a:schemeClr val="bg1">
                    <a:lumMod val="50000"/>
                  </a:schemeClr>
                </a:solidFill>
              </a:rPr>
              <a:t>By Shannon Oscar</a:t>
            </a:r>
          </a:p>
          <a:p>
            <a:pPr marL="0" indent="0" algn="ctr">
              <a:buNone/>
            </a:pPr>
            <a:r>
              <a:rPr lang="en-US" sz="2000" b="1" dirty="0">
                <a:solidFill>
                  <a:schemeClr val="bg1">
                    <a:lumMod val="50000"/>
                  </a:schemeClr>
                </a:solidFill>
              </a:rPr>
              <a:t>Managing Director, ASA Task Forces</a:t>
            </a:r>
          </a:p>
          <a:p>
            <a:pPr marL="0" indent="0" algn="ctr">
              <a:buNone/>
            </a:pPr>
            <a:r>
              <a:rPr lang="en-US" sz="2000" b="1" dirty="0">
                <a:solidFill>
                  <a:schemeClr val="bg1">
                    <a:lumMod val="50000"/>
                  </a:schemeClr>
                </a:solidFill>
              </a:rPr>
              <a:t>American Subcontractors Association</a:t>
            </a:r>
          </a:p>
        </p:txBody>
      </p:sp>
    </p:spTree>
    <p:extLst>
      <p:ext uri="{BB962C8B-B14F-4D97-AF65-F5344CB8AC3E}">
        <p14:creationId xmlns:p14="http://schemas.microsoft.com/office/powerpoint/2010/main" val="4064292638"/>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5"/>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9" name="Picture 8" descr="A close up of a sign&#10;&#10;Description automatically generated">
            <a:extLst>
              <a:ext uri="{FF2B5EF4-FFF2-40B4-BE49-F238E27FC236}">
                <a16:creationId xmlns:a16="http://schemas.microsoft.com/office/drawing/2014/main" id="{D331BD3D-3AD9-434A-BB9C-CB4D121909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04800"/>
            <a:ext cx="4800600" cy="5715000"/>
          </a:xfrm>
          <a:prstGeom prst="rect">
            <a:avLst/>
          </a:prstGeom>
        </p:spPr>
      </p:pic>
    </p:spTree>
    <p:extLst>
      <p:ext uri="{BB962C8B-B14F-4D97-AF65-F5344CB8AC3E}">
        <p14:creationId xmlns:p14="http://schemas.microsoft.com/office/powerpoint/2010/main" val="89499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2" name="Title 1"/>
          <p:cNvSpPr>
            <a:spLocks noGrp="1"/>
          </p:cNvSpPr>
          <p:nvPr>
            <p:ph type="title"/>
          </p:nvPr>
        </p:nvSpPr>
        <p:spPr>
          <a:xfrm>
            <a:off x="1752600" y="0"/>
            <a:ext cx="7162800" cy="990600"/>
          </a:xfrm>
        </p:spPr>
        <p:txBody>
          <a:bodyPr>
            <a:noAutofit/>
          </a:bodyPr>
          <a:lstStyle/>
          <a:p>
            <a:r>
              <a:rPr lang="en-US" sz="3600" b="1" dirty="0"/>
              <a:t>Snake Steel, Inc. v. Holladay Construction, Inc. </a:t>
            </a:r>
            <a:endParaRPr lang="en-US" sz="2400" dirty="0"/>
          </a:p>
        </p:txBody>
      </p:sp>
      <p:sp>
        <p:nvSpPr>
          <p:cNvPr id="7" name="TextBox 6">
            <a:extLst>
              <a:ext uri="{FF2B5EF4-FFF2-40B4-BE49-F238E27FC236}">
                <a16:creationId xmlns:a16="http://schemas.microsoft.com/office/drawing/2014/main" id="{BB1A34E7-A5D9-4A76-B042-9702A329A96A}"/>
              </a:ext>
            </a:extLst>
          </p:cNvPr>
          <p:cNvSpPr txBox="1"/>
          <p:nvPr/>
        </p:nvSpPr>
        <p:spPr>
          <a:xfrm>
            <a:off x="1834487" y="1215612"/>
            <a:ext cx="7239000" cy="4770537"/>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subcontractor (the Sub) is appealing a trial court decision under the Tennessee Prompt Pay Act (TPPA). </a:t>
            </a:r>
          </a:p>
          <a:p>
            <a:pPr marL="285750" indent="-285750">
              <a:buFont typeface="Arial" panose="020B0604020202020204" pitchFamily="34" charset="0"/>
              <a:buChar char="•"/>
            </a:pPr>
            <a:r>
              <a:rPr lang="en-US" sz="1600" dirty="0"/>
              <a:t>The dispute arose out of $15 million construction project between the owner, GC, and the Sub, Snake Steel, Inc. </a:t>
            </a:r>
          </a:p>
          <a:p>
            <a:pPr marL="742950" lvl="1" indent="-285750">
              <a:buFont typeface="Arial" panose="020B0604020202020204" pitchFamily="34" charset="0"/>
              <a:buChar char="•"/>
            </a:pPr>
            <a:r>
              <a:rPr lang="en-US" sz="1600" dirty="0"/>
              <a:t>On 10/24/14, the Sub completed the work, and the GC paid the sub except for a change order and the 5% retainage amount. </a:t>
            </a:r>
          </a:p>
          <a:p>
            <a:pPr marL="742950" lvl="1" indent="-285750">
              <a:buFont typeface="Arial" panose="020B0604020202020204" pitchFamily="34" charset="0"/>
              <a:buChar char="•"/>
            </a:pPr>
            <a:r>
              <a:rPr lang="en-US" sz="1600" dirty="0"/>
              <a:t>Owner paid the retainage to the GC, but the GC neither passed the retainage amount to the Sub or deposited it into an escrow account as per TPPA. </a:t>
            </a:r>
          </a:p>
          <a:p>
            <a:pPr marL="742950" lvl="1" indent="-285750">
              <a:buFont typeface="Arial" panose="020B0604020202020204" pitchFamily="34" charset="0"/>
              <a:buChar char="•"/>
            </a:pPr>
            <a:r>
              <a:rPr lang="en-US" sz="1600" dirty="0"/>
              <a:t>After three years of not receiving full payment, the Sub was paid by the GC without realizing the Sub’s right to claim for interest, attorneys fees, plus $300.00, which is a TPPA  requirement, if the retainage holder (the GC) failed to open an escrow account.  </a:t>
            </a:r>
          </a:p>
          <a:p>
            <a:pPr marL="285750" indent="-285750">
              <a:buFont typeface="Arial" panose="020B0604020202020204" pitchFamily="34" charset="0"/>
              <a:buChar char="•"/>
            </a:pPr>
            <a:r>
              <a:rPr lang="en-US" sz="1600" dirty="0"/>
              <a:t>The trial court claimed the Sub time barred by the one year statute of limitations and the Sub’s claim </a:t>
            </a:r>
            <a:r>
              <a:rPr lang="en-US" sz="1600" dirty="0" err="1"/>
              <a:t>accured</a:t>
            </a:r>
            <a:r>
              <a:rPr lang="en-US" sz="1600" dirty="0"/>
              <a:t> when it billed for the retainage more than one year before filing suit. </a:t>
            </a:r>
          </a:p>
          <a:p>
            <a:pPr marL="742950" lvl="1" indent="-285750">
              <a:buFont typeface="Arial" panose="020B0604020202020204" pitchFamily="34" charset="0"/>
              <a:buChar char="•"/>
            </a:pPr>
            <a:r>
              <a:rPr lang="en-US" sz="1600" dirty="0"/>
              <a:t>In 2/16, the Sub invoiced GC for final payment (retainage + change order).</a:t>
            </a:r>
          </a:p>
          <a:p>
            <a:pPr marL="742950" lvl="1" indent="-285750">
              <a:buFont typeface="Arial" panose="020B0604020202020204" pitchFamily="34" charset="0"/>
              <a:buChar char="•"/>
            </a:pPr>
            <a:r>
              <a:rPr lang="en-US" sz="1600" dirty="0"/>
              <a:t>On 9/25/17, the Sub still not paid, but filed a compliant against the GC. </a:t>
            </a:r>
          </a:p>
          <a:p>
            <a:pPr marL="742950" lvl="1" indent="-285750">
              <a:buFont typeface="Arial" panose="020B0604020202020204" pitchFamily="34" charset="0"/>
              <a:buChar char="•"/>
            </a:pPr>
            <a:r>
              <a:rPr lang="en-US" sz="1600" dirty="0"/>
              <a:t>In 12/17, the Sub paid in full.</a:t>
            </a:r>
          </a:p>
        </p:txBody>
      </p:sp>
    </p:spTree>
    <p:extLst>
      <p:ext uri="{BB962C8B-B14F-4D97-AF65-F5344CB8AC3E}">
        <p14:creationId xmlns:p14="http://schemas.microsoft.com/office/powerpoint/2010/main" val="3027073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5"/>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152E776D-C253-492D-AB1B-5185A576C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304800"/>
            <a:ext cx="5334000" cy="5714999"/>
          </a:xfrm>
          <a:prstGeom prst="rect">
            <a:avLst/>
          </a:prstGeom>
        </p:spPr>
      </p:pic>
    </p:spTree>
    <p:extLst>
      <p:ext uri="{BB962C8B-B14F-4D97-AF65-F5344CB8AC3E}">
        <p14:creationId xmlns:p14="http://schemas.microsoft.com/office/powerpoint/2010/main" val="2577863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C478A"/>
                </a:solidFill>
              </a:rPr>
              <a:t>State Chapter Voter Voice</a:t>
            </a:r>
          </a:p>
          <a:p>
            <a:r>
              <a:rPr lang="en-US" sz="2800" b="1" dirty="0">
                <a:solidFill>
                  <a:schemeClr val="bg1">
                    <a:lumMod val="50000"/>
                  </a:schemeClr>
                </a:solidFill>
              </a:rPr>
              <a:t>Activity Report</a:t>
            </a:r>
            <a:endParaRPr lang="en-US" sz="2800" b="1" dirty="0">
              <a:solidFill>
                <a:srgbClr val="1C478A"/>
              </a:solidFill>
            </a:endParaRPr>
          </a:p>
        </p:txBody>
      </p:sp>
      <p:sp>
        <p:nvSpPr>
          <p:cNvPr id="9" name="Subtitle 2"/>
          <p:cNvSpPr txBox="1">
            <a:spLocks/>
          </p:cNvSpPr>
          <p:nvPr/>
        </p:nvSpPr>
        <p:spPr>
          <a:xfrm>
            <a:off x="1752600" y="59436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204" y="380277"/>
            <a:ext cx="1536192" cy="1067523"/>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a:p>
            <a:pPr marL="0" indent="0" algn="ctr">
              <a:buNone/>
            </a:pPr>
            <a:r>
              <a:rPr lang="en-US" sz="2000" b="1">
                <a:solidFill>
                  <a:schemeClr val="bg1">
                    <a:lumMod val="50000"/>
                  </a:schemeClr>
                </a:solidFill>
              </a:rPr>
              <a:t>By Timothy Ward</a:t>
            </a:r>
          </a:p>
          <a:p>
            <a:pPr marL="0" indent="0" algn="ctr">
              <a:buNone/>
            </a:pPr>
            <a:r>
              <a:rPr lang="en-US" sz="2000" b="1">
                <a:solidFill>
                  <a:schemeClr val="bg1">
                    <a:lumMod val="50000"/>
                  </a:schemeClr>
                </a:solidFill>
              </a:rPr>
              <a:t>Government Relations Communications Director</a:t>
            </a:r>
          </a:p>
          <a:p>
            <a:pPr marL="0" indent="0" algn="ctr">
              <a:buNone/>
            </a:pPr>
            <a:r>
              <a:rPr lang="en-US" sz="2000" b="1">
                <a:solidFill>
                  <a:schemeClr val="bg1">
                    <a:lumMod val="50000"/>
                  </a:schemeClr>
                </a:solidFill>
              </a:rPr>
              <a:t>American Subcontractors Association</a:t>
            </a:r>
            <a:endParaRPr lang="en-US" sz="2000" b="1" dirty="0">
              <a:solidFill>
                <a:schemeClr val="bg1">
                  <a:lumMod val="50000"/>
                </a:schemeClr>
              </a:solidFill>
            </a:endParaRPr>
          </a:p>
        </p:txBody>
      </p:sp>
    </p:spTree>
    <p:extLst>
      <p:ext uri="{BB962C8B-B14F-4D97-AF65-F5344CB8AC3E}">
        <p14:creationId xmlns:p14="http://schemas.microsoft.com/office/powerpoint/2010/main" val="3956387444"/>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5"/>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graphicFrame>
        <p:nvGraphicFramePr>
          <p:cNvPr id="11" name="Table 10">
            <a:extLst>
              <a:ext uri="{FF2B5EF4-FFF2-40B4-BE49-F238E27FC236}">
                <a16:creationId xmlns:a16="http://schemas.microsoft.com/office/drawing/2014/main" id="{DB479CCF-CDA3-4934-9F4C-4E48D3A8A827}"/>
              </a:ext>
            </a:extLst>
          </p:cNvPr>
          <p:cNvGraphicFramePr>
            <a:graphicFrameLocks noGrp="1"/>
          </p:cNvGraphicFramePr>
          <p:nvPr>
            <p:extLst>
              <p:ext uri="{D42A27DB-BD31-4B8C-83A1-F6EECF244321}">
                <p14:modId xmlns:p14="http://schemas.microsoft.com/office/powerpoint/2010/main" val="2882130435"/>
              </p:ext>
            </p:extLst>
          </p:nvPr>
        </p:nvGraphicFramePr>
        <p:xfrm>
          <a:off x="2022764" y="304800"/>
          <a:ext cx="6858001" cy="5519523"/>
        </p:xfrm>
        <a:graphic>
          <a:graphicData uri="http://schemas.openxmlformats.org/drawingml/2006/table">
            <a:tbl>
              <a:tblPr firstRow="1" bandRow="1"/>
              <a:tblGrid>
                <a:gridCol w="954157">
                  <a:extLst>
                    <a:ext uri="{9D8B030D-6E8A-4147-A177-3AD203B41FA5}">
                      <a16:colId xmlns:a16="http://schemas.microsoft.com/office/drawing/2014/main" val="2452406421"/>
                    </a:ext>
                  </a:extLst>
                </a:gridCol>
                <a:gridCol w="834887">
                  <a:extLst>
                    <a:ext uri="{9D8B030D-6E8A-4147-A177-3AD203B41FA5}">
                      <a16:colId xmlns:a16="http://schemas.microsoft.com/office/drawing/2014/main" val="240026965"/>
                    </a:ext>
                  </a:extLst>
                </a:gridCol>
                <a:gridCol w="1502797">
                  <a:extLst>
                    <a:ext uri="{9D8B030D-6E8A-4147-A177-3AD203B41FA5}">
                      <a16:colId xmlns:a16="http://schemas.microsoft.com/office/drawing/2014/main" val="2940358306"/>
                    </a:ext>
                  </a:extLst>
                </a:gridCol>
                <a:gridCol w="822960">
                  <a:extLst>
                    <a:ext uri="{9D8B030D-6E8A-4147-A177-3AD203B41FA5}">
                      <a16:colId xmlns:a16="http://schemas.microsoft.com/office/drawing/2014/main" val="820483356"/>
                    </a:ext>
                  </a:extLst>
                </a:gridCol>
                <a:gridCol w="1371600">
                  <a:extLst>
                    <a:ext uri="{9D8B030D-6E8A-4147-A177-3AD203B41FA5}">
                      <a16:colId xmlns:a16="http://schemas.microsoft.com/office/drawing/2014/main" val="172466002"/>
                    </a:ext>
                  </a:extLst>
                </a:gridCol>
                <a:gridCol w="1371600">
                  <a:extLst>
                    <a:ext uri="{9D8B030D-6E8A-4147-A177-3AD203B41FA5}">
                      <a16:colId xmlns:a16="http://schemas.microsoft.com/office/drawing/2014/main" val="2966619508"/>
                    </a:ext>
                  </a:extLst>
                </a:gridCol>
              </a:tblGrid>
              <a:tr h="423314">
                <a:tc>
                  <a:txBody>
                    <a:bodyPr/>
                    <a:lstStyle/>
                    <a:p>
                      <a:pPr marL="0" marR="0" algn="ctr">
                        <a:lnSpc>
                          <a:spcPct val="107000"/>
                        </a:lnSpc>
                        <a:spcBef>
                          <a:spcPts val="0"/>
                        </a:spcBef>
                        <a:spcAft>
                          <a:spcPts val="0"/>
                        </a:spcAft>
                      </a:pPr>
                      <a:r>
                        <a:rPr lang="en-US" sz="12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ASA Chapter</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2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Date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2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Legislative Topic</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2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Position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2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of ASA Participants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Bill Status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160870406"/>
                  </a:ext>
                </a:extLst>
              </a:tr>
              <a:tr h="615023">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ASA of Tennessee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2/20/19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Retainage; Stop Work; Ban pay-if-paid clauses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Support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Pending</a:t>
                      </a: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955428806"/>
                  </a:ext>
                </a:extLst>
              </a:tr>
              <a:tr h="615023">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ASA of Oklahoma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3/11/19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Retainage; Construction procurement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Support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Enacted May 15, 2019</a:t>
                      </a: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734030412"/>
                  </a:ext>
                </a:extLst>
              </a:tr>
              <a:tr h="615983">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ASA of Texas</a:t>
                      </a:r>
                      <a:b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3/15/19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Bans local employment ordinances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Support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Pending</a:t>
                      </a: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602474624"/>
                  </a:ext>
                </a:extLst>
              </a:tr>
              <a:tr h="615023">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ASA of Metro Washington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4/2/19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Retainage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Support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Enacted April 30, 2019</a:t>
                      </a: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835938094"/>
                  </a:ext>
                </a:extLst>
              </a:tr>
              <a:tr h="998440">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ASA of Texas</a:t>
                      </a: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4/22/19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Construction Defect Litigation; Right-to-Repair; Attorney fee loophole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Support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74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Construction Defect and Right-to-Repair legislation enacted June 14, 2019</a:t>
                      </a: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323131292"/>
                  </a:ext>
                </a:extLst>
              </a:tr>
              <a:tr h="807692">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ASA of Texas</a:t>
                      </a:r>
                    </a:p>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4/26/2019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Uniform statewide employment regulations</a:t>
                      </a:r>
                      <a:b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Support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Pending</a:t>
                      </a: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579266706"/>
                  </a:ext>
                </a:extLst>
              </a:tr>
              <a:tr h="640932">
                <a:tc gridSpan="3">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pPr marL="0" marR="0" algn="ctr">
                        <a:lnSpc>
                          <a:spcPct val="107000"/>
                        </a:lnSpc>
                        <a:spcBef>
                          <a:spcPts val="0"/>
                        </a:spcBef>
                        <a:spcAft>
                          <a:spcPts val="0"/>
                        </a:spcAft>
                      </a:pP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pPr marL="0" marR="0" algn="ctr">
                        <a:lnSpc>
                          <a:spcPct val="107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144166566"/>
                  </a:ext>
                </a:extLst>
              </a:tr>
            </a:tbl>
          </a:graphicData>
        </a:graphic>
      </p:graphicFrame>
      <p:sp>
        <p:nvSpPr>
          <p:cNvPr id="12" name="TextBox 11">
            <a:extLst>
              <a:ext uri="{FF2B5EF4-FFF2-40B4-BE49-F238E27FC236}">
                <a16:creationId xmlns:a16="http://schemas.microsoft.com/office/drawing/2014/main" id="{E336CA1B-31DA-44FD-9B97-3164A990058E}"/>
              </a:ext>
            </a:extLst>
          </p:cNvPr>
          <p:cNvSpPr txBox="1"/>
          <p:nvPr/>
        </p:nvSpPr>
        <p:spPr>
          <a:xfrm>
            <a:off x="2971800" y="5946342"/>
            <a:ext cx="6172200" cy="261610"/>
          </a:xfrm>
          <a:prstGeom prst="rect">
            <a:avLst/>
          </a:prstGeom>
          <a:noFill/>
        </p:spPr>
        <p:txBody>
          <a:bodyPr wrap="square" rtlCol="0">
            <a:spAutoFit/>
          </a:bodyPr>
          <a:lstStyle/>
          <a:p>
            <a:r>
              <a:rPr lang="en-US" sz="1100" dirty="0"/>
              <a:t>*ASA of Texas includes ASA of North Texas, San Antonio and Houston</a:t>
            </a:r>
          </a:p>
        </p:txBody>
      </p:sp>
    </p:spTree>
    <p:extLst>
      <p:ext uri="{BB962C8B-B14F-4D97-AF65-F5344CB8AC3E}">
        <p14:creationId xmlns:p14="http://schemas.microsoft.com/office/powerpoint/2010/main" val="2377123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10" name="Picture 9"/>
          <p:cNvPicPr>
            <a:picLocks noChangeAspect="1"/>
          </p:cNvPicPr>
          <p:nvPr/>
        </p:nvPicPr>
        <p:blipFill>
          <a:blip r:embed="rId3"/>
          <a:stretch>
            <a:fillRect/>
          </a:stretch>
        </p:blipFill>
        <p:spPr>
          <a:xfrm>
            <a:off x="1905000" y="381000"/>
            <a:ext cx="7086600" cy="5638800"/>
          </a:xfrm>
          <a:prstGeom prst="rect">
            <a:avLst/>
          </a:prstGeom>
        </p:spPr>
      </p:pic>
    </p:spTree>
    <p:extLst>
      <p:ext uri="{BB962C8B-B14F-4D97-AF65-F5344CB8AC3E}">
        <p14:creationId xmlns:p14="http://schemas.microsoft.com/office/powerpoint/2010/main" val="2170008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1764587" y="304801"/>
            <a:ext cx="7227013" cy="674812"/>
          </a:xfrm>
        </p:spPr>
        <p:txBody>
          <a:bodyPr>
            <a:normAutofit/>
          </a:bodyPr>
          <a:lstStyle/>
          <a:p>
            <a:r>
              <a:rPr lang="en-US" sz="2800" b="1" dirty="0"/>
              <a:t>In Conclusion </a:t>
            </a:r>
          </a:p>
        </p:txBody>
      </p:sp>
      <p:sp>
        <p:nvSpPr>
          <p:cNvPr id="13" name="Content Placeholder 12"/>
          <p:cNvSpPr>
            <a:spLocks noGrp="1"/>
          </p:cNvSpPr>
          <p:nvPr>
            <p:ph idx="1"/>
          </p:nvPr>
        </p:nvSpPr>
        <p:spPr>
          <a:xfrm>
            <a:off x="1905000" y="979613"/>
            <a:ext cx="7200900" cy="4900487"/>
          </a:xfrm>
        </p:spPr>
        <p:txBody>
          <a:bodyPr>
            <a:normAutofit/>
          </a:bodyPr>
          <a:lstStyle/>
          <a:p>
            <a:endParaRPr lang="en-US" sz="2400" dirty="0"/>
          </a:p>
          <a:p>
            <a:pPr algn="ctr"/>
            <a:r>
              <a:rPr lang="en-US" sz="2400" dirty="0"/>
              <a:t>“A great challenge in politics and diplomacy is to see in real time </a:t>
            </a:r>
            <a:r>
              <a:rPr lang="en-US" sz="2400" u="sng" dirty="0"/>
              <a:t>the line between the opening that should be pursued and the trap that must be avoided. And once you made that calculation, not push things too far.</a:t>
            </a:r>
            <a:r>
              <a:rPr lang="en-US" sz="2400" dirty="0"/>
              <a:t> It can be delicate. You have to be like a safecracker, who files down his fingers so he’ll feel every click.” </a:t>
            </a:r>
          </a:p>
          <a:p>
            <a:endParaRPr lang="en-US" sz="2400" dirty="0"/>
          </a:p>
          <a:p>
            <a:pPr lvl="2"/>
            <a:r>
              <a:rPr lang="en-US" sz="1800" dirty="0"/>
              <a:t>Declarations by Peggy Noonan, Wall Street Journal, September 8, 2019.</a:t>
            </a:r>
          </a:p>
          <a:p>
            <a:endParaRPr lang="en-US" sz="1800" dirty="0"/>
          </a:p>
          <a:p>
            <a:endParaRPr lang="en-US" sz="2400" dirty="0"/>
          </a:p>
          <a:p>
            <a:endParaRPr lang="en-US" sz="2000" dirty="0"/>
          </a:p>
          <a:p>
            <a:pPr lvl="1"/>
            <a:endParaRPr lang="en-US" sz="2000" b="1" dirty="0"/>
          </a:p>
          <a:p>
            <a:pPr lvl="1"/>
            <a:endParaRPr lang="en-US" sz="2000" dirty="0"/>
          </a:p>
        </p:txBody>
      </p:sp>
    </p:spTree>
    <p:extLst>
      <p:ext uri="{BB962C8B-B14F-4D97-AF65-F5344CB8AC3E}">
        <p14:creationId xmlns:p14="http://schemas.microsoft.com/office/powerpoint/2010/main" val="2266386658"/>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lstStyle/>
          <a:p>
            <a:r>
              <a:rPr lang="en-US" dirty="0"/>
              <a:t>Questions / Comments </a:t>
            </a:r>
          </a:p>
        </p:txBody>
      </p:sp>
      <p:pic>
        <p:nvPicPr>
          <p:cNvPr id="7" name="Content Placeholder 6"/>
          <p:cNvPicPr>
            <a:picLocks noGrp="1" noChangeAspect="1"/>
          </p:cNvPicPr>
          <p:nvPr>
            <p:ph idx="1"/>
          </p:nvPr>
        </p:nvPicPr>
        <p:blipFill>
          <a:blip r:embed="rId2"/>
          <a:stretch>
            <a:fillRect/>
          </a:stretch>
        </p:blipFill>
        <p:spPr>
          <a:xfrm>
            <a:off x="3200400" y="1746358"/>
            <a:ext cx="4694327" cy="3365284"/>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Tree>
    <p:extLst>
      <p:ext uri="{BB962C8B-B14F-4D97-AF65-F5344CB8AC3E}">
        <p14:creationId xmlns:p14="http://schemas.microsoft.com/office/powerpoint/2010/main" val="46637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2" name="Picture 1"/>
          <p:cNvPicPr>
            <a:picLocks noChangeAspect="1"/>
          </p:cNvPicPr>
          <p:nvPr/>
        </p:nvPicPr>
        <p:blipFill>
          <a:blip r:embed="rId3"/>
          <a:stretch>
            <a:fillRect/>
          </a:stretch>
        </p:blipFill>
        <p:spPr>
          <a:xfrm>
            <a:off x="2057400" y="152686"/>
            <a:ext cx="6781799" cy="5867114"/>
          </a:xfrm>
          <a:prstGeom prst="rect">
            <a:avLst/>
          </a:prstGeom>
        </p:spPr>
      </p:pic>
    </p:spTree>
    <p:extLst>
      <p:ext uri="{BB962C8B-B14F-4D97-AF65-F5344CB8AC3E}">
        <p14:creationId xmlns:p14="http://schemas.microsoft.com/office/powerpoint/2010/main" val="309619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3" name="Picture 2"/>
          <p:cNvPicPr>
            <a:picLocks noChangeAspect="1"/>
          </p:cNvPicPr>
          <p:nvPr/>
        </p:nvPicPr>
        <p:blipFill>
          <a:blip r:embed="rId3"/>
          <a:stretch>
            <a:fillRect/>
          </a:stretch>
        </p:blipFill>
        <p:spPr>
          <a:xfrm>
            <a:off x="2071141" y="304800"/>
            <a:ext cx="6924509" cy="5638800"/>
          </a:xfrm>
          <a:prstGeom prst="rect">
            <a:avLst/>
          </a:prstGeom>
        </p:spPr>
      </p:pic>
    </p:spTree>
    <p:extLst>
      <p:ext uri="{BB962C8B-B14F-4D97-AF65-F5344CB8AC3E}">
        <p14:creationId xmlns:p14="http://schemas.microsoft.com/office/powerpoint/2010/main" val="3023554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2" name="Picture 1"/>
          <p:cNvPicPr>
            <a:picLocks noChangeAspect="1"/>
          </p:cNvPicPr>
          <p:nvPr/>
        </p:nvPicPr>
        <p:blipFill>
          <a:blip r:embed="rId3"/>
          <a:stretch>
            <a:fillRect/>
          </a:stretch>
        </p:blipFill>
        <p:spPr>
          <a:xfrm>
            <a:off x="2286000" y="838200"/>
            <a:ext cx="6623400" cy="4648200"/>
          </a:xfrm>
          <a:prstGeom prst="rect">
            <a:avLst/>
          </a:prstGeom>
        </p:spPr>
      </p:pic>
    </p:spTree>
    <p:extLst>
      <p:ext uri="{BB962C8B-B14F-4D97-AF65-F5344CB8AC3E}">
        <p14:creationId xmlns:p14="http://schemas.microsoft.com/office/powerpoint/2010/main" val="103379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9" name="Picture 8"/>
          <p:cNvPicPr>
            <a:picLocks noChangeAspect="1"/>
          </p:cNvPicPr>
          <p:nvPr/>
        </p:nvPicPr>
        <p:blipFill>
          <a:blip r:embed="rId3"/>
          <a:stretch>
            <a:fillRect/>
          </a:stretch>
        </p:blipFill>
        <p:spPr>
          <a:xfrm>
            <a:off x="2209800" y="990600"/>
            <a:ext cx="6477000" cy="4953000"/>
          </a:xfrm>
          <a:prstGeom prst="rect">
            <a:avLst/>
          </a:prstGeom>
        </p:spPr>
      </p:pic>
      <p:sp>
        <p:nvSpPr>
          <p:cNvPr id="2" name="Title 1"/>
          <p:cNvSpPr>
            <a:spLocks noGrp="1"/>
          </p:cNvSpPr>
          <p:nvPr>
            <p:ph type="title"/>
          </p:nvPr>
        </p:nvSpPr>
        <p:spPr>
          <a:xfrm>
            <a:off x="2057400" y="274638"/>
            <a:ext cx="6629400" cy="715962"/>
          </a:xfrm>
        </p:spPr>
        <p:txBody>
          <a:bodyPr>
            <a:normAutofit fontScale="90000"/>
          </a:bodyPr>
          <a:lstStyle/>
          <a:p>
            <a:r>
              <a:rPr lang="en-US" b="1" dirty="0"/>
              <a:t>U.S. House </a:t>
            </a:r>
          </a:p>
        </p:txBody>
      </p:sp>
    </p:spTree>
    <p:extLst>
      <p:ext uri="{BB962C8B-B14F-4D97-AF65-F5344CB8AC3E}">
        <p14:creationId xmlns:p14="http://schemas.microsoft.com/office/powerpoint/2010/main" val="315683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3" name="Picture 2"/>
          <p:cNvPicPr>
            <a:picLocks noChangeAspect="1"/>
          </p:cNvPicPr>
          <p:nvPr/>
        </p:nvPicPr>
        <p:blipFill>
          <a:blip r:embed="rId3"/>
          <a:stretch>
            <a:fillRect/>
          </a:stretch>
        </p:blipFill>
        <p:spPr>
          <a:xfrm>
            <a:off x="1905000" y="457200"/>
            <a:ext cx="7111999" cy="5486400"/>
          </a:xfrm>
          <a:prstGeom prst="rect">
            <a:avLst/>
          </a:prstGeom>
        </p:spPr>
      </p:pic>
    </p:spTree>
    <p:extLst>
      <p:ext uri="{BB962C8B-B14F-4D97-AF65-F5344CB8AC3E}">
        <p14:creationId xmlns:p14="http://schemas.microsoft.com/office/powerpoint/2010/main" val="5738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t>October 15, 2019 : White House Syria Meeting</a:t>
            </a:r>
            <a:r>
              <a:rPr lang="en-US" dirty="0"/>
              <a:t> </a:t>
            </a:r>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2" name="Picture 1"/>
          <p:cNvPicPr>
            <a:picLocks noChangeAspect="1"/>
          </p:cNvPicPr>
          <p:nvPr/>
        </p:nvPicPr>
        <p:blipFill>
          <a:blip r:embed="rId3"/>
          <a:stretch>
            <a:fillRect/>
          </a:stretch>
        </p:blipFill>
        <p:spPr>
          <a:xfrm>
            <a:off x="1828800" y="304800"/>
            <a:ext cx="7017104" cy="5718517"/>
          </a:xfrm>
          <a:prstGeom prst="rect">
            <a:avLst/>
          </a:prstGeom>
        </p:spPr>
      </p:pic>
    </p:spTree>
    <p:extLst>
      <p:ext uri="{BB962C8B-B14F-4D97-AF65-F5344CB8AC3E}">
        <p14:creationId xmlns:p14="http://schemas.microsoft.com/office/powerpoint/2010/main" val="2897010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2428</TotalTime>
  <Words>2472</Words>
  <Application>Microsoft Office PowerPoint</Application>
  <PresentationFormat>On-screen Show (4:3)</PresentationFormat>
  <Paragraphs>267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Symbol</vt:lpstr>
      <vt:lpstr>Times New Roman</vt:lpstr>
      <vt:lpstr>Office Theme</vt:lpstr>
      <vt:lpstr>PowerPoint Presentation</vt:lpstr>
      <vt:lpstr> State of Play </vt:lpstr>
      <vt:lpstr>PowerPoint Presentation</vt:lpstr>
      <vt:lpstr>PowerPoint Presentation</vt:lpstr>
      <vt:lpstr>PowerPoint Presentation</vt:lpstr>
      <vt:lpstr>PowerPoint Presentation</vt:lpstr>
      <vt:lpstr>U.S. House </vt:lpstr>
      <vt:lpstr>PowerPoint Presentation</vt:lpstr>
      <vt:lpstr>PowerPoint Presentation</vt:lpstr>
      <vt:lpstr> Colorado Congressional Delegation </vt:lpstr>
      <vt:lpstr> Colorado Congressional Delegation </vt:lpstr>
      <vt:lpstr>  VA: Design-Build Construction</vt:lpstr>
      <vt:lpstr>2020 Election </vt:lpstr>
      <vt:lpstr>PowerPoint Presentation</vt:lpstr>
      <vt:lpstr>Legislative Update </vt:lpstr>
      <vt:lpstr>Legislative Update </vt:lpstr>
      <vt:lpstr>Legislative Update </vt:lpstr>
      <vt:lpstr>PowerPoint Presentation</vt:lpstr>
      <vt:lpstr>PowerPoint Presentation</vt:lpstr>
      <vt:lpstr>PowerPoint Presentation</vt:lpstr>
      <vt:lpstr>Regulatory Update – Unfair Competition  </vt:lpstr>
      <vt:lpstr>Regulatory Update – Silica   </vt:lpstr>
      <vt:lpstr>Regulatory Update – Small Business Administration   </vt:lpstr>
      <vt:lpstr>PowerPoint Presentation</vt:lpstr>
      <vt:lpstr>PowerPoint Presentation</vt:lpstr>
      <vt:lpstr>Snake Steel, Inc. v. Holladay Construction, Inc. </vt:lpstr>
      <vt:lpstr>PowerPoint Presentation</vt:lpstr>
      <vt:lpstr>PowerPoint Presentation</vt:lpstr>
      <vt:lpstr>PowerPoint Presentation</vt:lpstr>
      <vt:lpstr>In Conclusion </vt:lpstr>
      <vt:lpstr>Questions /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Ramsey</dc:creator>
  <cp:lastModifiedBy>debra scifo</cp:lastModifiedBy>
  <cp:revision>137</cp:revision>
  <cp:lastPrinted>2019-05-08T22:30:06Z</cp:lastPrinted>
  <dcterms:created xsi:type="dcterms:W3CDTF">2015-02-18T12:57:10Z</dcterms:created>
  <dcterms:modified xsi:type="dcterms:W3CDTF">2019-11-18T18:56:19Z</dcterms:modified>
</cp:coreProperties>
</file>