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8" r:id="rId7"/>
  </p:sldMasterIdLst>
  <p:notesMasterIdLst>
    <p:notesMasterId r:id="rId25"/>
  </p:notesMasterIdLst>
  <p:sldIdLst>
    <p:sldId id="404" r:id="rId8"/>
    <p:sldId id="282" r:id="rId9"/>
    <p:sldId id="420" r:id="rId10"/>
    <p:sldId id="341" r:id="rId11"/>
    <p:sldId id="356" r:id="rId12"/>
    <p:sldId id="436" r:id="rId13"/>
    <p:sldId id="435" r:id="rId14"/>
    <p:sldId id="417" r:id="rId15"/>
    <p:sldId id="442" r:id="rId16"/>
    <p:sldId id="412" r:id="rId17"/>
    <p:sldId id="438" r:id="rId18"/>
    <p:sldId id="437" r:id="rId19"/>
    <p:sldId id="439" r:id="rId20"/>
    <p:sldId id="440" r:id="rId21"/>
    <p:sldId id="287" r:id="rId22"/>
    <p:sldId id="312" r:id="rId23"/>
    <p:sldId id="332" r:id="rId24"/>
  </p:sldIdLst>
  <p:sldSz cx="9144000" cy="5143500" type="screen16x9"/>
  <p:notesSz cx="6858000" cy="1057275"/>
  <p:defaultTextStyle>
    <a:defPPr>
      <a:defRPr lang="en-US"/>
    </a:defPPr>
    <a:lvl1pPr marL="0" algn="l" defTabSz="685751" rtl="0" eaLnBrk="1" latinLnBrk="0" hangingPunct="1">
      <a:defRPr sz="1400" kern="1200">
        <a:solidFill>
          <a:schemeClr val="tx1"/>
        </a:solidFill>
        <a:latin typeface="+mn-lt"/>
        <a:ea typeface="+mn-ea"/>
        <a:cs typeface="+mn-cs"/>
      </a:defRPr>
    </a:lvl1pPr>
    <a:lvl2pPr marL="342875" algn="l" defTabSz="685751" rtl="0" eaLnBrk="1" latinLnBrk="0" hangingPunct="1">
      <a:defRPr sz="1400" kern="1200">
        <a:solidFill>
          <a:schemeClr val="tx1"/>
        </a:solidFill>
        <a:latin typeface="+mn-lt"/>
        <a:ea typeface="+mn-ea"/>
        <a:cs typeface="+mn-cs"/>
      </a:defRPr>
    </a:lvl2pPr>
    <a:lvl3pPr marL="685751" algn="l" defTabSz="685751" rtl="0" eaLnBrk="1" latinLnBrk="0" hangingPunct="1">
      <a:defRPr sz="1400" kern="1200">
        <a:solidFill>
          <a:schemeClr val="tx1"/>
        </a:solidFill>
        <a:latin typeface="+mn-lt"/>
        <a:ea typeface="+mn-ea"/>
        <a:cs typeface="+mn-cs"/>
      </a:defRPr>
    </a:lvl3pPr>
    <a:lvl4pPr marL="1028627" algn="l" defTabSz="685751" rtl="0" eaLnBrk="1" latinLnBrk="0" hangingPunct="1">
      <a:defRPr sz="1400" kern="1200">
        <a:solidFill>
          <a:schemeClr val="tx1"/>
        </a:solidFill>
        <a:latin typeface="+mn-lt"/>
        <a:ea typeface="+mn-ea"/>
        <a:cs typeface="+mn-cs"/>
      </a:defRPr>
    </a:lvl4pPr>
    <a:lvl5pPr marL="1371502" algn="l" defTabSz="685751" rtl="0" eaLnBrk="1" latinLnBrk="0" hangingPunct="1">
      <a:defRPr sz="1400" kern="1200">
        <a:solidFill>
          <a:schemeClr val="tx1"/>
        </a:solidFill>
        <a:latin typeface="+mn-lt"/>
        <a:ea typeface="+mn-ea"/>
        <a:cs typeface="+mn-cs"/>
      </a:defRPr>
    </a:lvl5pPr>
    <a:lvl6pPr marL="1714376" algn="l" defTabSz="685751" rtl="0" eaLnBrk="1" latinLnBrk="0" hangingPunct="1">
      <a:defRPr sz="1400" kern="1200">
        <a:solidFill>
          <a:schemeClr val="tx1"/>
        </a:solidFill>
        <a:latin typeface="+mn-lt"/>
        <a:ea typeface="+mn-ea"/>
        <a:cs typeface="+mn-cs"/>
      </a:defRPr>
    </a:lvl6pPr>
    <a:lvl7pPr marL="2057252" algn="l" defTabSz="685751" rtl="0" eaLnBrk="1" latinLnBrk="0" hangingPunct="1">
      <a:defRPr sz="1400" kern="1200">
        <a:solidFill>
          <a:schemeClr val="tx1"/>
        </a:solidFill>
        <a:latin typeface="+mn-lt"/>
        <a:ea typeface="+mn-ea"/>
        <a:cs typeface="+mn-cs"/>
      </a:defRPr>
    </a:lvl7pPr>
    <a:lvl8pPr marL="2400127" algn="l" defTabSz="685751" rtl="0" eaLnBrk="1" latinLnBrk="0" hangingPunct="1">
      <a:defRPr sz="1400" kern="1200">
        <a:solidFill>
          <a:schemeClr val="tx1"/>
        </a:solidFill>
        <a:latin typeface="+mn-lt"/>
        <a:ea typeface="+mn-ea"/>
        <a:cs typeface="+mn-cs"/>
      </a:defRPr>
    </a:lvl8pPr>
    <a:lvl9pPr marL="2743004" algn="l" defTabSz="685751"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Rubin" initials="DR" lastIdx="1" clrIdx="0">
    <p:extLst>
      <p:ext uri="{19B8F6BF-5375-455C-9EA6-DF929625EA0E}">
        <p15:presenceInfo xmlns:p15="http://schemas.microsoft.com/office/powerpoint/2012/main" userId="S::drubin@cotneycl.com::e0349f93-47c4-450e-871f-0bc274ffd4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C6C"/>
    <a:srgbClr val="172949"/>
    <a:srgbClr val="E9C96D"/>
    <a:srgbClr val="E7C35F"/>
    <a:srgbClr val="E0C656"/>
    <a:srgbClr val="E2CA64"/>
    <a:srgbClr val="E7D37D"/>
    <a:srgbClr val="FFD653"/>
    <a:srgbClr val="1D345D"/>
    <a:srgbClr val="FFC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570" y="72"/>
      </p:cViewPr>
      <p:guideLst>
        <p:guide orient="horz" pos="4320"/>
        <p:guide pos="7680"/>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t>‹#›</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342884" rtl="0" eaLnBrk="1" latinLnBrk="0" hangingPunct="1">
      <a:defRPr sz="500" kern="1200">
        <a:solidFill>
          <a:schemeClr val="tx1"/>
        </a:solidFill>
        <a:latin typeface="+mn-lt"/>
        <a:ea typeface="+mn-ea"/>
        <a:cs typeface="+mn-cs"/>
      </a:defRPr>
    </a:lvl1pPr>
    <a:lvl2pPr marL="171442" algn="l" defTabSz="342884" rtl="0" eaLnBrk="1" latinLnBrk="0" hangingPunct="1">
      <a:defRPr sz="500" kern="1200">
        <a:solidFill>
          <a:schemeClr val="tx1"/>
        </a:solidFill>
        <a:latin typeface="+mn-lt"/>
        <a:ea typeface="+mn-ea"/>
        <a:cs typeface="+mn-cs"/>
      </a:defRPr>
    </a:lvl2pPr>
    <a:lvl3pPr marL="342884" algn="l" defTabSz="342884" rtl="0" eaLnBrk="1" latinLnBrk="0" hangingPunct="1">
      <a:defRPr sz="500" kern="1200">
        <a:solidFill>
          <a:schemeClr val="tx1"/>
        </a:solidFill>
        <a:latin typeface="+mn-lt"/>
        <a:ea typeface="+mn-ea"/>
        <a:cs typeface="+mn-cs"/>
      </a:defRPr>
    </a:lvl3pPr>
    <a:lvl4pPr marL="514325" algn="l" defTabSz="342884" rtl="0" eaLnBrk="1" latinLnBrk="0" hangingPunct="1">
      <a:defRPr sz="500" kern="1200">
        <a:solidFill>
          <a:schemeClr val="tx1"/>
        </a:solidFill>
        <a:latin typeface="+mn-lt"/>
        <a:ea typeface="+mn-ea"/>
        <a:cs typeface="+mn-cs"/>
      </a:defRPr>
    </a:lvl4pPr>
    <a:lvl5pPr marL="685766" algn="l" defTabSz="342884" rtl="0" eaLnBrk="1" latinLnBrk="0" hangingPunct="1">
      <a:defRPr sz="500" kern="1200">
        <a:solidFill>
          <a:schemeClr val="tx1"/>
        </a:solidFill>
        <a:latin typeface="+mn-lt"/>
        <a:ea typeface="+mn-ea"/>
        <a:cs typeface="+mn-cs"/>
      </a:defRPr>
    </a:lvl5pPr>
    <a:lvl6pPr marL="857207" algn="l" defTabSz="342884" rtl="0" eaLnBrk="1" latinLnBrk="0" hangingPunct="1">
      <a:defRPr sz="500" kern="1200">
        <a:solidFill>
          <a:schemeClr val="tx1"/>
        </a:solidFill>
        <a:latin typeface="+mn-lt"/>
        <a:ea typeface="+mn-ea"/>
        <a:cs typeface="+mn-cs"/>
      </a:defRPr>
    </a:lvl6pPr>
    <a:lvl7pPr marL="1028649" algn="l" defTabSz="342884" rtl="0" eaLnBrk="1" latinLnBrk="0" hangingPunct="1">
      <a:defRPr sz="500" kern="1200">
        <a:solidFill>
          <a:schemeClr val="tx1"/>
        </a:solidFill>
        <a:latin typeface="+mn-lt"/>
        <a:ea typeface="+mn-ea"/>
        <a:cs typeface="+mn-cs"/>
      </a:defRPr>
    </a:lvl7pPr>
    <a:lvl8pPr marL="1200090" algn="l" defTabSz="342884" rtl="0" eaLnBrk="1" latinLnBrk="0" hangingPunct="1">
      <a:defRPr sz="500" kern="1200">
        <a:solidFill>
          <a:schemeClr val="tx1"/>
        </a:solidFill>
        <a:latin typeface="+mn-lt"/>
        <a:ea typeface="+mn-ea"/>
        <a:cs typeface="+mn-cs"/>
      </a:defRPr>
    </a:lvl8pPr>
    <a:lvl9pPr marL="1371532" algn="l" defTabSz="342884"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oofingcontractor.com/topics/2705-roofing-produc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20/02/25/business/italy-coronaviru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eoc.gov/facts/pandemic_flu.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3436503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b="1" kern="1200">
              <a:solidFill>
                <a:schemeClr val="tx1"/>
              </a:solidFill>
              <a:effectLst/>
              <a:latin typeface="+mn-lt"/>
              <a:cs typeface="Calibri"/>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120309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b="1" cap="small" dirty="0">
                <a:cs typeface="Calibri"/>
              </a:rPr>
              <a:t>This is a common provision that that could protect you.</a:t>
            </a:r>
            <a:endParaRPr lang="en-US" sz="500" b="1" cap="small" dirty="0"/>
          </a:p>
          <a:p>
            <a:endParaRPr lang="en-US" sz="500" b="1" cap="small" dirty="0"/>
          </a:p>
          <a:p>
            <a:pPr lvl="0"/>
            <a:r>
              <a:rPr lang="en-US" sz="500" b="1" kern="1200" cap="small" dirty="0">
                <a:solidFill>
                  <a:schemeClr val="tx1"/>
                </a:solidFill>
                <a:effectLst/>
                <a:latin typeface="+mn-lt"/>
                <a:ea typeface="+mn-ea"/>
                <a:cs typeface="+mn-cs"/>
              </a:rPr>
              <a:t>No Delay Damages Provisions </a:t>
            </a:r>
          </a:p>
          <a:p>
            <a:pPr lvl="0"/>
            <a:r>
              <a:rPr lang="en-US" sz="500" b="1" u="sng" kern="1200" dirty="0">
                <a:solidFill>
                  <a:schemeClr val="tx1"/>
                </a:solidFill>
                <a:effectLst/>
                <a:latin typeface="+mn-lt"/>
                <a:ea typeface="+mn-ea"/>
                <a:cs typeface="+mn-cs"/>
              </a:rPr>
              <a:t>Delay damages</a:t>
            </a:r>
            <a:r>
              <a:rPr lang="en-US" sz="500" b="1" kern="1200" dirty="0">
                <a:solidFill>
                  <a:schemeClr val="tx1"/>
                </a:solidFill>
                <a:effectLst/>
                <a:latin typeface="+mn-lt"/>
                <a:ea typeface="+mn-ea"/>
                <a:cs typeface="+mn-cs"/>
              </a:rPr>
              <a:t> are damages paid to a Owner by a delaying contractor. These may be a fixed per diem amount or may require an additional calculation as to the actual damages sustained by the harmed party.</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No damage for delay provisions ensure that no party is receiving payments for a delay caused by another party.</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Define what are acceptable delays. EX: Acts of God, Strikes, Crazy Weather etc.</a:t>
            </a:r>
          </a:p>
          <a:p>
            <a:pPr lvl="0"/>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Not to be confused with </a:t>
            </a:r>
            <a:r>
              <a:rPr lang="en-US" sz="500" b="1" i="1" kern="1200" dirty="0">
                <a:solidFill>
                  <a:schemeClr val="tx1"/>
                </a:solidFill>
                <a:effectLst/>
                <a:latin typeface="+mn-lt"/>
                <a:ea typeface="+mn-ea"/>
                <a:cs typeface="+mn-cs"/>
              </a:rPr>
              <a:t>Liquidated damages</a:t>
            </a:r>
            <a:r>
              <a:rPr lang="en-US" sz="500" b="1" kern="1200" dirty="0">
                <a:solidFill>
                  <a:schemeClr val="tx1"/>
                </a:solidFill>
                <a:effectLst/>
                <a:latin typeface="+mn-lt"/>
                <a:ea typeface="+mn-ea"/>
                <a:cs typeface="+mn-cs"/>
              </a:rPr>
              <a:t>, which must be reasonable considering the anticipated or actual loss caused by the breach and difficulties of proving such a loss.</a:t>
            </a:r>
            <a:endParaRPr lang="en-US" sz="500" b="1" kern="1200" dirty="0">
              <a:solidFill>
                <a:schemeClr val="tx1"/>
              </a:solidFill>
              <a:effectLst/>
              <a:latin typeface="+mn-lt"/>
              <a:cs typeface="Calibri"/>
            </a:endParaRPr>
          </a:p>
          <a:p>
            <a:pPr lvl="0"/>
            <a:r>
              <a:rPr lang="en-US" sz="500" b="1" u="sng" kern="1200" dirty="0">
                <a:solidFill>
                  <a:schemeClr val="tx1"/>
                </a:solidFill>
                <a:effectLst/>
                <a:latin typeface="+mn-lt"/>
                <a:ea typeface="+mn-ea"/>
                <a:cs typeface="+mn-cs"/>
              </a:rPr>
              <a:t>Advantages:</a:t>
            </a:r>
            <a:r>
              <a:rPr lang="en-US" sz="500" b="1" kern="1200" dirty="0">
                <a:solidFill>
                  <a:schemeClr val="tx1"/>
                </a:solidFill>
                <a:effectLst/>
                <a:latin typeface="+mn-lt"/>
                <a:ea typeface="+mn-ea"/>
                <a:cs typeface="+mn-cs"/>
              </a:rPr>
              <a:t> Would not be responsible to person contracting with you for damages due to your delays.</a:t>
            </a:r>
            <a:endParaRPr lang="en-US" sz="500" b="1" kern="1200" dirty="0">
              <a:solidFill>
                <a:schemeClr val="tx1"/>
              </a:solidFill>
              <a:effectLst/>
              <a:latin typeface="+mn-lt"/>
              <a:cs typeface="Calibri"/>
            </a:endParaRPr>
          </a:p>
          <a:p>
            <a:pPr lvl="0"/>
            <a:r>
              <a:rPr lang="en-US" sz="500" b="1" u="sng" kern="1200" dirty="0">
                <a:solidFill>
                  <a:schemeClr val="tx1"/>
                </a:solidFill>
                <a:effectLst/>
                <a:latin typeface="+mn-lt"/>
                <a:ea typeface="+mn-ea"/>
                <a:cs typeface="+mn-cs"/>
              </a:rPr>
              <a:t>Disadvantages:</a:t>
            </a:r>
            <a:r>
              <a:rPr lang="en-US" sz="500" b="1" kern="1200" dirty="0">
                <a:solidFill>
                  <a:schemeClr val="tx1"/>
                </a:solidFill>
                <a:effectLst/>
                <a:latin typeface="+mn-lt"/>
                <a:ea typeface="+mn-ea"/>
                <a:cs typeface="+mn-cs"/>
              </a:rPr>
              <a:t> Do not get damages for delay of other contractors.</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May be Unenforceable When the Delay:</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Not of a type contemplated by the parties.</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Caused by active interference/ bad faith of the party seeking enforcement.</a:t>
            </a:r>
            <a:endParaRPr lang="en-US" sz="500" b="1" kern="1200" dirty="0">
              <a:solidFill>
                <a:schemeClr val="tx1"/>
              </a:solidFill>
              <a:effectLst/>
              <a:latin typeface="+mn-lt"/>
              <a:cs typeface="Calibri"/>
            </a:endParaRPr>
          </a:p>
          <a:p>
            <a:pPr lvl="0"/>
            <a:r>
              <a:rPr lang="en-US" sz="500" b="1" kern="1200" dirty="0">
                <a:solidFill>
                  <a:schemeClr val="tx1"/>
                </a:solidFill>
                <a:effectLst/>
                <a:latin typeface="+mn-lt"/>
                <a:ea typeface="+mn-ea"/>
                <a:cs typeface="+mn-cs"/>
              </a:rPr>
              <a:t>Amounts to abandonment of the project.</a:t>
            </a:r>
          </a:p>
          <a:p>
            <a:pPr lvl="0"/>
            <a:endParaRPr lang="en-US" sz="500" b="1" kern="1200" dirty="0">
              <a:solidFill>
                <a:schemeClr val="tx1"/>
              </a:solidFill>
              <a:effectLst/>
              <a:latin typeface="+mn-lt"/>
              <a:ea typeface="+mn-ea"/>
              <a:cs typeface="+mn-cs"/>
            </a:endParaRPr>
          </a:p>
          <a:p>
            <a:pPr marL="0" lvl="0" algn="l" defTabSz="914400" rtl="0" eaLnBrk="1" latinLnBrk="0" hangingPunct="1"/>
            <a:r>
              <a:rPr lang="en-US" sz="500" b="1" kern="1200" cap="small" dirty="0">
                <a:solidFill>
                  <a:schemeClr val="tx1"/>
                </a:solidFill>
                <a:latin typeface="+mn-lt"/>
                <a:ea typeface="+mn-ea"/>
                <a:cs typeface="Calibri"/>
              </a:rPr>
              <a:t>You can also use require a Change order in this scenario</a:t>
            </a:r>
          </a:p>
          <a:p>
            <a:endParaRPr lang="en-US" sz="500" b="1" kern="1200" dirty="0">
              <a:solidFill>
                <a:schemeClr val="tx1"/>
              </a:solidFill>
              <a:effectLst/>
              <a:latin typeface="+mn-lt"/>
              <a:cs typeface="Calibri"/>
            </a:endParaRPr>
          </a:p>
          <a:p>
            <a:pPr lvl="0"/>
            <a:endParaRPr lang="en-US" sz="500" b="1" kern="1200" dirty="0">
              <a:solidFill>
                <a:schemeClr val="tx1"/>
              </a:solidFill>
              <a:effectLst/>
              <a:latin typeface="+mn-lt"/>
              <a:ea typeface="+mn-ea"/>
              <a:cs typeface="+mn-cs"/>
            </a:endParaRPr>
          </a:p>
          <a:p>
            <a:pPr lvl="0"/>
            <a:endParaRPr lang="en-US" sz="500" b="1" kern="1200" dirty="0">
              <a:solidFill>
                <a:schemeClr val="tx1"/>
              </a:solidFill>
              <a:effectLst/>
              <a:latin typeface="+mn-lt"/>
              <a:ea typeface="+mn-ea"/>
              <a:cs typeface="+mn-cs"/>
            </a:endParaRPr>
          </a:p>
          <a:p>
            <a:pPr lvl="0"/>
            <a:endParaRPr lang="en-US" sz="500" b="1" kern="1200" dirty="0">
              <a:solidFill>
                <a:schemeClr val="tx1"/>
              </a:solidFill>
              <a:effectLst/>
              <a:latin typeface="+mn-lt"/>
              <a:ea typeface="+mn-ea"/>
              <a:cs typeface="+mn-cs"/>
            </a:endParaRPr>
          </a:p>
          <a:p>
            <a:pPr lvl="0"/>
            <a:endParaRPr lang="en-US" sz="500" b="1" kern="1200" dirty="0">
              <a:solidFill>
                <a:schemeClr val="tx1"/>
              </a:solidFill>
              <a:effectLst/>
              <a:latin typeface="+mn-lt"/>
              <a:ea typeface="+mn-ea"/>
              <a:cs typeface="+mn-cs"/>
            </a:endParaRPr>
          </a:p>
          <a:p>
            <a:pPr lvl="0"/>
            <a:endParaRPr lang="en-US" sz="500" b="1" kern="1200" dirty="0">
              <a:solidFill>
                <a:schemeClr val="tx1"/>
              </a:solidFill>
              <a:effectLst/>
              <a:latin typeface="+mn-lt"/>
              <a:ea typeface="+mn-ea"/>
              <a:cs typeface="+mn-cs"/>
            </a:endParaRPr>
          </a:p>
          <a:p>
            <a:pPr lvl="0"/>
            <a:endParaRPr lang="en-US" sz="500" b="1" kern="1200" dirty="0">
              <a:solidFill>
                <a:schemeClr val="tx1"/>
              </a:solidFill>
              <a:effectLst/>
              <a:latin typeface="+mn-lt"/>
              <a:ea typeface="+mn-ea"/>
              <a:cs typeface="+mn-cs"/>
            </a:endParaRPr>
          </a:p>
          <a:p>
            <a:pPr lvl="0"/>
            <a:endParaRPr lang="en-US" sz="5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12</a:t>
            </a:fld>
            <a:endParaRPr lang="en-US"/>
          </a:p>
        </p:txBody>
      </p:sp>
    </p:spTree>
    <p:extLst>
      <p:ext uri="{BB962C8B-B14F-4D97-AF65-F5344CB8AC3E}">
        <p14:creationId xmlns:p14="http://schemas.microsoft.com/office/powerpoint/2010/main" val="153378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b="1" kern="1200">
              <a:solidFill>
                <a:schemeClr val="tx1"/>
              </a:solidFill>
              <a:effectLst/>
              <a:latin typeface="+mn-lt"/>
              <a:cs typeface="Calibri"/>
            </a:endParaRPr>
          </a:p>
          <a:p>
            <a:r>
              <a:rPr lang="en-US" b="1"/>
              <a:t>liquidated damages</a:t>
            </a:r>
            <a:r>
              <a:rPr lang="en-US"/>
              <a:t> might be paid out if one or more parties to the contract failed to perform their duties as expected. The amount determined in a </a:t>
            </a:r>
            <a:r>
              <a:rPr lang="en-US" b="1"/>
              <a:t>liquidated damages</a:t>
            </a:r>
            <a:r>
              <a:rPr lang="en-US"/>
              <a:t> clause is supposed to be a best estimate of the compensation that would be appropriate if the parties to the contract were to suffer a breach.  Check contracts to make sure you’re not facing any for delay as a part of the prime contract agreement.</a:t>
            </a:r>
            <a:endParaRPr lang="en-US">
              <a:ea typeface="+mn-ea"/>
              <a:cs typeface="+mn-cs"/>
            </a:endParaRPr>
          </a:p>
          <a:p>
            <a:endParaRPr lang="en-US" b="1">
              <a:cs typeface="Calibri"/>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13</a:t>
            </a:fld>
            <a:endParaRPr lang="en-US"/>
          </a:p>
        </p:txBody>
      </p:sp>
    </p:spTree>
    <p:extLst>
      <p:ext uri="{BB962C8B-B14F-4D97-AF65-F5344CB8AC3E}">
        <p14:creationId xmlns:p14="http://schemas.microsoft.com/office/powerpoint/2010/main" val="1201838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b="0" i="0" u="none" strike="noStrike" kern="1200">
                <a:solidFill>
                  <a:schemeClr val="tx1"/>
                </a:solidFill>
                <a:effectLst/>
                <a:latin typeface="+mn-lt"/>
                <a:ea typeface="+mn-ea"/>
                <a:cs typeface="+mn-cs"/>
              </a:rPr>
              <a:t>In light of the wide-ranging and potentially long-lasting effects posed by the coronavirus epidemic on construction supply chains worldwide — and specifically, overseas suppliers of </a:t>
            </a:r>
            <a:r>
              <a:rPr lang="en-US" sz="500" b="0" i="0" u="none" strike="noStrike" kern="1200">
                <a:solidFill>
                  <a:schemeClr val="tx1"/>
                </a:solidFill>
                <a:effectLst/>
                <a:latin typeface="+mn-lt"/>
                <a:ea typeface="+mn-ea"/>
                <a:cs typeface="+mn-cs"/>
                <a:hlinkClick r:id="rId3"/>
              </a:rPr>
              <a:t>roofing materials</a:t>
            </a:r>
            <a:r>
              <a:rPr lang="en-US" sz="500" b="0" i="0" u="none" strike="noStrike" kern="1200">
                <a:solidFill>
                  <a:schemeClr val="tx1"/>
                </a:solidFill>
                <a:effectLst/>
                <a:latin typeface="+mn-lt"/>
                <a:ea typeface="+mn-ea"/>
                <a:cs typeface="+mn-cs"/>
              </a:rPr>
              <a:t> — contractors should also consider adding terms to their contracts to protect themselves from labor and material price increases in the form of a price acceleration provision.</a:t>
            </a:r>
          </a:p>
          <a:p>
            <a:endParaRPr lang="en-US" sz="500" b="0" i="0" u="none" strike="noStrike" kern="1200">
              <a:solidFill>
                <a:schemeClr val="tx1"/>
              </a:solidFill>
              <a:effectLst/>
              <a:latin typeface="+mn-lt"/>
              <a:ea typeface="+mn-ea"/>
              <a:cs typeface="+mn-cs"/>
            </a:endParaRPr>
          </a:p>
          <a:p>
            <a:r>
              <a:rPr lang="en-US" sz="500" b="0" i="0" u="none" strike="noStrike" kern="1200">
                <a:solidFill>
                  <a:schemeClr val="tx1"/>
                </a:solidFill>
                <a:effectLst/>
                <a:latin typeface="+mn-lt"/>
                <a:ea typeface="+mn-ea"/>
                <a:cs typeface="+mn-cs"/>
              </a:rPr>
              <a:t>A roofing contractor may find it difficult to include a price acceleration clause in its contract with a prime contractor because both the owner and the prime contractor are looking for fixed prices prior to the start of the construction. In that situation, the roofing contractor may want to consider buying and storing materials prior to the start of construction to avoid the increases in prices that are expected to occur once the full force of the coronavirus-related disruption to China’s roofing industry supply chains begins to be felt in earnest in the U.S.</a:t>
            </a:r>
            <a:endParaRPr lang="en-US" sz="500" b="1" kern="1200">
              <a:solidFill>
                <a:schemeClr val="tx1"/>
              </a:solidFill>
              <a:effectLst/>
              <a:latin typeface="+mn-lt"/>
              <a:cs typeface="Calibri"/>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401423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410574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500" b="1" i="0" kern="1200">
                <a:solidFill>
                  <a:schemeClr val="tx1"/>
                </a:solidFill>
                <a:effectLst/>
                <a:latin typeface="+mn-lt"/>
                <a:ea typeface="+mn-ea"/>
                <a:cs typeface="+mn-cs"/>
              </a:rPr>
              <a:t>China</a:t>
            </a:r>
          </a:p>
          <a:p>
            <a:pPr lvl="0"/>
            <a:r>
              <a:rPr lang="en-US" sz="500" b="0" i="0" kern="1200">
                <a:solidFill>
                  <a:schemeClr val="tx1"/>
                </a:solidFill>
                <a:effectLst/>
                <a:latin typeface="+mn-lt"/>
                <a:ea typeface="+mn-ea"/>
                <a:cs typeface="+mn-cs"/>
              </a:rPr>
              <a:t>In bigger cities like Shanghai and Beijing, the government has only put movement restrictions in place for some smaller communities such as building blocks or neighborhoods, and a full-scale lockdown is unlikely </a:t>
            </a:r>
          </a:p>
          <a:p>
            <a:pPr lvl="0"/>
            <a:endParaRPr lang="en-US" sz="500" b="0" i="0" kern="1200">
              <a:solidFill>
                <a:schemeClr val="tx1"/>
              </a:solidFill>
              <a:effectLst/>
              <a:latin typeface="+mn-lt"/>
              <a:ea typeface="+mn-ea"/>
              <a:cs typeface="+mn-cs"/>
            </a:endParaRPr>
          </a:p>
          <a:p>
            <a:pPr lvl="0"/>
            <a:r>
              <a:rPr lang="en-US" sz="500" b="1" i="0" kern="1200">
                <a:solidFill>
                  <a:schemeClr val="tx1"/>
                </a:solidFill>
                <a:effectLst/>
                <a:latin typeface="+mn-lt"/>
                <a:ea typeface="+mn-ea"/>
                <a:cs typeface="+mn-cs"/>
              </a:rPr>
              <a:t>Italy</a:t>
            </a:r>
            <a:endParaRPr lang="en-US" sz="500" b="0" i="0" kern="1200">
              <a:solidFill>
                <a:schemeClr val="tx1"/>
              </a:solidFill>
              <a:effectLst/>
              <a:latin typeface="+mn-lt"/>
              <a:ea typeface="+mn-ea"/>
              <a:cs typeface="+mn-cs"/>
            </a:endParaRPr>
          </a:p>
          <a:p>
            <a:r>
              <a:rPr lang="en-US" sz="500" b="0" i="0" kern="1200">
                <a:solidFill>
                  <a:schemeClr val="tx1"/>
                </a:solidFill>
                <a:effectLst/>
                <a:latin typeface="+mn-lt"/>
                <a:ea typeface="+mn-ea"/>
                <a:cs typeface="+mn-cs"/>
              </a:rPr>
              <a:t>16 Million People who live in Northern Italy have been “locked down” but the travel ban does not totally restrict movement within the areas, but it means places like schools, museums, and theaters are closed, events like weddings and funerals are suspended, and bars and restaurants must keep customers a minimum distance apart.</a:t>
            </a:r>
          </a:p>
          <a:p>
            <a:r>
              <a:rPr lang="en-US" sz="500" b="0" i="0" kern="1200">
                <a:solidFill>
                  <a:schemeClr val="tx1"/>
                </a:solidFill>
                <a:effectLst/>
                <a:latin typeface="+mn-lt"/>
                <a:ea typeface="+mn-ea"/>
                <a:cs typeface="+mn-cs"/>
              </a:rPr>
              <a:t>People can enter or leave the affected area only for emergencies, with the possibility of jail time for those who break the rules.</a:t>
            </a:r>
          </a:p>
          <a:p>
            <a:endParaRPr lang="en-US" sz="500" b="0" i="0" kern="1200">
              <a:solidFill>
                <a:schemeClr val="tx1"/>
              </a:solidFill>
              <a:effectLst/>
              <a:latin typeface="+mn-lt"/>
              <a:ea typeface="+mn-ea"/>
              <a:cs typeface="+mn-cs"/>
            </a:endParaRPr>
          </a:p>
          <a:p>
            <a:r>
              <a:rPr lang="en-US" sz="500" b="1" i="0" kern="1200">
                <a:solidFill>
                  <a:schemeClr val="tx1"/>
                </a:solidFill>
                <a:effectLst/>
                <a:latin typeface="+mn-lt"/>
                <a:ea typeface="+mn-ea"/>
                <a:cs typeface="+mn-cs"/>
              </a:rPr>
              <a:t>Israel and </a:t>
            </a:r>
            <a:r>
              <a:rPr lang="en-US" sz="500" b="1" i="0" kern="1200" err="1">
                <a:solidFill>
                  <a:schemeClr val="tx1"/>
                </a:solidFill>
                <a:effectLst/>
                <a:latin typeface="+mn-lt"/>
                <a:ea typeface="+mn-ea"/>
                <a:cs typeface="+mn-cs"/>
              </a:rPr>
              <a:t>Saudia</a:t>
            </a:r>
            <a:r>
              <a:rPr lang="en-US" sz="500" b="1" i="0" kern="1200">
                <a:solidFill>
                  <a:schemeClr val="tx1"/>
                </a:solidFill>
                <a:effectLst/>
                <a:latin typeface="+mn-lt"/>
                <a:ea typeface="+mn-ea"/>
                <a:cs typeface="+mn-cs"/>
              </a:rPr>
              <a:t> Arabia</a:t>
            </a:r>
          </a:p>
          <a:p>
            <a:pPr lvl="0"/>
            <a:r>
              <a:rPr lang="en-US" sz="500" b="0" kern="1200">
                <a:solidFill>
                  <a:schemeClr val="tx1"/>
                </a:solidFill>
                <a:effectLst/>
                <a:latin typeface="+mn-lt"/>
                <a:ea typeface="+mn-ea"/>
                <a:cs typeface="+mn-cs"/>
              </a:rPr>
              <a:t>14 day quarantine period upon arrival into country</a:t>
            </a:r>
          </a:p>
          <a:p>
            <a:pPr lvl="0"/>
            <a:endParaRPr lang="en-US" sz="500" b="1" kern="1200">
              <a:solidFill>
                <a:schemeClr val="tx1"/>
              </a:solidFill>
              <a:effectLst/>
              <a:latin typeface="+mn-lt"/>
              <a:ea typeface="+mn-ea"/>
              <a:cs typeface="+mn-cs"/>
            </a:endParaRPr>
          </a:p>
          <a:p>
            <a:pPr lvl="0"/>
            <a:r>
              <a:rPr lang="en-US" sz="500" b="1" kern="1200">
                <a:solidFill>
                  <a:schemeClr val="tx1"/>
                </a:solidFill>
                <a:effectLst/>
                <a:latin typeface="+mn-lt"/>
                <a:ea typeface="+mn-ea"/>
                <a:cs typeface="+mn-cs"/>
              </a:rPr>
              <a:t>USA</a:t>
            </a:r>
          </a:p>
          <a:p>
            <a:pPr lvl="0"/>
            <a:r>
              <a:rPr lang="en-US" sz="500" b="0" kern="1200">
                <a:solidFill>
                  <a:schemeClr val="tx1"/>
                </a:solidFill>
                <a:effectLst/>
                <a:latin typeface="+mn-lt"/>
                <a:ea typeface="+mn-ea"/>
                <a:cs typeface="+mn-cs"/>
              </a:rPr>
              <a:t>Still remains to be seen how the US government would respond if the outbreak worsened, but Washington state has been reluctant to mandate quarantines. </a:t>
            </a:r>
          </a:p>
          <a:p>
            <a:pPr lvl="0"/>
            <a:endParaRPr lang="en-US" sz="5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3</a:t>
            </a:fld>
            <a:endParaRPr lang="en-US"/>
          </a:p>
        </p:txBody>
      </p:sp>
    </p:spTree>
    <p:extLst>
      <p:ext uri="{BB962C8B-B14F-4D97-AF65-F5344CB8AC3E}">
        <p14:creationId xmlns:p14="http://schemas.microsoft.com/office/powerpoint/2010/main" val="41220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165" lvl="2">
              <a:lnSpc>
                <a:spcPct val="150000"/>
              </a:lnSpc>
              <a:spcAft>
                <a:spcPts val="200"/>
              </a:spcAft>
            </a:pPr>
            <a:r>
              <a:rPr lang="en-US" cap="small">
                <a:cs typeface="Calibri"/>
              </a:rPr>
              <a:t>Pricing </a:t>
            </a:r>
          </a:p>
          <a:p>
            <a:pPr marL="685165" marR="0" lvl="2" indent="0" algn="l" defTabSz="342884" rtl="0" eaLnBrk="1" fontAlgn="auto" latinLnBrk="0" hangingPunct="1">
              <a:lnSpc>
                <a:spcPct val="150000"/>
              </a:lnSpc>
              <a:spcBef>
                <a:spcPts val="0"/>
              </a:spcBef>
              <a:spcAft>
                <a:spcPts val="200"/>
              </a:spcAft>
              <a:buClrTx/>
              <a:buSzTx/>
              <a:buFontTx/>
              <a:buNone/>
              <a:tabLst/>
              <a:defRPr/>
            </a:pPr>
            <a:r>
              <a:rPr lang="en-US">
                <a:solidFill>
                  <a:schemeClr val="bg1"/>
                </a:solidFill>
                <a:cs typeface="Calibri"/>
              </a:rPr>
              <a:t>However, economists are unsure if a slump in demand for these materials might be following shortly. Regardless of whether the prices are pushed up or down by </a:t>
            </a:r>
            <a:r>
              <a:rPr lang="en-US" err="1">
                <a:solidFill>
                  <a:schemeClr val="bg1"/>
                </a:solidFill>
                <a:cs typeface="Calibri"/>
              </a:rPr>
              <a:t>Coronovirus</a:t>
            </a:r>
            <a:r>
              <a:rPr lang="en-US">
                <a:solidFill>
                  <a:schemeClr val="bg1"/>
                </a:solidFill>
                <a:cs typeface="Calibri"/>
              </a:rPr>
              <a:t>, it is likely that the price of raw materials will be volatile and unpredictable until the outbreak calms down.</a:t>
            </a:r>
          </a:p>
          <a:p>
            <a:pPr marL="685165" lvl="2">
              <a:lnSpc>
                <a:spcPct val="150000"/>
              </a:lnSpc>
              <a:spcAft>
                <a:spcPts val="200"/>
              </a:spcAft>
            </a:pPr>
            <a:r>
              <a:rPr lang="en-US">
                <a:hlinkClick r:id="rId3"/>
              </a:rPr>
              <a:t>https://www.nytimes.com/2020/02/25/business/italy-coronavirus.html</a:t>
            </a:r>
            <a:endParaRPr lang="en-US" cap="small">
              <a:cs typeface="Calibri"/>
            </a:endParaRPr>
          </a:p>
          <a:p>
            <a:pPr marL="685165" lvl="2">
              <a:lnSpc>
                <a:spcPct val="150000"/>
              </a:lnSpc>
              <a:spcAft>
                <a:spcPts val="200"/>
              </a:spcAft>
            </a:pPr>
            <a:endParaRPr lang="en-US" cap="small">
              <a:cs typeface="Calibri"/>
            </a:endParaRPr>
          </a:p>
          <a:p>
            <a:pPr marL="685165" lvl="2">
              <a:lnSpc>
                <a:spcPct val="150000"/>
              </a:lnSpc>
              <a:spcAft>
                <a:spcPts val="200"/>
              </a:spcAft>
            </a:pPr>
            <a:endParaRPr lang="en-US" cap="small">
              <a:cs typeface="Calibri"/>
            </a:endParaRPr>
          </a:p>
          <a:p>
            <a:pPr marL="685165" lvl="2">
              <a:lnSpc>
                <a:spcPct val="150000"/>
              </a:lnSpc>
              <a:spcAft>
                <a:spcPts val="200"/>
              </a:spcAft>
            </a:pPr>
            <a:r>
              <a:rPr lang="en-US" cap="small">
                <a:cs typeface="Calibri"/>
              </a:rPr>
              <a:t>Delays</a:t>
            </a:r>
          </a:p>
          <a:p>
            <a:pPr marL="685165" lvl="2">
              <a:lnSpc>
                <a:spcPct val="150000"/>
              </a:lnSpc>
              <a:spcAft>
                <a:spcPts val="200"/>
              </a:spcAft>
            </a:pPr>
            <a:endParaRPr lang="en-US" cap="small">
              <a:cs typeface="Calibri"/>
            </a:endParaRPr>
          </a:p>
          <a:p>
            <a:pPr marL="685165" lvl="2">
              <a:lnSpc>
                <a:spcPct val="150000"/>
              </a:lnSpc>
              <a:spcAft>
                <a:spcPts val="200"/>
              </a:spcAft>
            </a:pPr>
            <a:r>
              <a:rPr lang="en-US" sz="500" b="0" i="0" kern="1200">
                <a:solidFill>
                  <a:schemeClr val="tx1"/>
                </a:solidFill>
                <a:effectLst/>
                <a:latin typeface="+mn-lt"/>
                <a:ea typeface="+mn-ea"/>
                <a:cs typeface="+mn-cs"/>
              </a:rPr>
              <a:t>By Branch’s estimate, building product imports from China account for nearly 30% of all U.S. building product imports, making China the largest single supplier to the U.S</a:t>
            </a:r>
            <a:endParaRPr lang="en-US" cap="small">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1595554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lvl="0"/>
            <a:endParaRPr lang="en-US" sz="500" b="1"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5</a:t>
            </a:fld>
            <a:endParaRPr lang="en-US"/>
          </a:p>
        </p:txBody>
      </p:sp>
    </p:spTree>
    <p:extLst>
      <p:ext uri="{BB962C8B-B14F-4D97-AF65-F5344CB8AC3E}">
        <p14:creationId xmlns:p14="http://schemas.microsoft.com/office/powerpoint/2010/main" val="302467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165" lvl="2">
              <a:lnSpc>
                <a:spcPct val="150000"/>
              </a:lnSpc>
              <a:spcAft>
                <a:spcPts val="200"/>
              </a:spcAft>
            </a:pPr>
            <a:endParaRPr lang="en-US" cap="small">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6</a:t>
            </a:fld>
            <a:endParaRPr lang="en-US"/>
          </a:p>
        </p:txBody>
      </p:sp>
    </p:spTree>
    <p:extLst>
      <p:ext uri="{BB962C8B-B14F-4D97-AF65-F5344CB8AC3E}">
        <p14:creationId xmlns:p14="http://schemas.microsoft.com/office/powerpoint/2010/main" val="236619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84" rtl="0" eaLnBrk="1" fontAlgn="auto" latinLnBrk="0" hangingPunct="1">
              <a:lnSpc>
                <a:spcPct val="100000"/>
              </a:lnSpc>
              <a:spcBef>
                <a:spcPts val="0"/>
              </a:spcBef>
              <a:spcAft>
                <a:spcPts val="0"/>
              </a:spcAft>
              <a:buClrTx/>
              <a:buSzTx/>
              <a:buFontTx/>
              <a:buNone/>
              <a:tabLst/>
              <a:defRPr/>
            </a:pPr>
            <a:r>
              <a:rPr lang="en-US" sz="800">
                <a:solidFill>
                  <a:srgbClr val="223C6C"/>
                </a:solidFill>
                <a:latin typeface="Open Sans" panose="020B0606030504020204" pitchFamily="34" charset="0"/>
                <a:ea typeface="Open Sans" panose="020B0606030504020204" pitchFamily="34" charset="0"/>
                <a:cs typeface="Open Sans" panose="020B0606030504020204" pitchFamily="34" charset="0"/>
              </a:rPr>
              <a:t>Bloodborne Pathogens standard, 29 C.F.R. 1910.1030, is not directly applicable in regards to coronavirus protections because the virus is not transmitted through blood, but it does offer a framework that may help control some sources of the virus including exposure to bodily fluids.</a:t>
            </a:r>
          </a:p>
          <a:p>
            <a:pPr marL="0" marR="0" lvl="0" indent="0" algn="l" defTabSz="342884" rtl="0" eaLnBrk="1" fontAlgn="auto" latinLnBrk="0" hangingPunct="1">
              <a:lnSpc>
                <a:spcPct val="100000"/>
              </a:lnSpc>
              <a:spcBef>
                <a:spcPts val="0"/>
              </a:spcBef>
              <a:spcAft>
                <a:spcPts val="0"/>
              </a:spcAft>
              <a:buClrTx/>
              <a:buSzTx/>
              <a:buFontTx/>
              <a:buNone/>
              <a:tabLst/>
              <a:defRPr/>
            </a:pPr>
            <a:endParaRPr lang="en-US" sz="80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342884" rtl="0" eaLnBrk="1" fontAlgn="auto" latinLnBrk="0" hangingPunct="1">
              <a:lnSpc>
                <a:spcPct val="100000"/>
              </a:lnSpc>
              <a:spcBef>
                <a:spcPts val="0"/>
              </a:spcBef>
              <a:spcAft>
                <a:spcPts val="0"/>
              </a:spcAft>
              <a:buClrTx/>
              <a:buSzTx/>
              <a:buFontTx/>
              <a:buNone/>
              <a:tabLst/>
              <a:defRPr/>
            </a:pPr>
            <a:r>
              <a:rPr lang="en-US" sz="800">
                <a:solidFill>
                  <a:srgbClr val="223C6C"/>
                </a:solidFill>
                <a:latin typeface="Open Sans" panose="020B0606030504020204" pitchFamily="34" charset="0"/>
                <a:ea typeface="Open Sans" panose="020B0606030504020204" pitchFamily="34" charset="0"/>
                <a:cs typeface="Open Sans" panose="020B0606030504020204" pitchFamily="34" charset="0"/>
              </a:rPr>
              <a:t>OSHA has a webpage dedicated to COVID-19 issues.</a:t>
            </a:r>
          </a:p>
          <a:p>
            <a:pPr marL="0" marR="0" lvl="0" indent="0" algn="l" defTabSz="342884" rtl="0" eaLnBrk="1" fontAlgn="auto" latinLnBrk="0" hangingPunct="1">
              <a:lnSpc>
                <a:spcPct val="100000"/>
              </a:lnSpc>
              <a:spcBef>
                <a:spcPts val="0"/>
              </a:spcBef>
              <a:spcAft>
                <a:spcPts val="0"/>
              </a:spcAft>
              <a:buClrTx/>
              <a:buSzTx/>
              <a:buFontTx/>
              <a:buNone/>
              <a:tabLst/>
              <a:defRPr/>
            </a:pPr>
            <a:endParaRPr lang="en-US" sz="80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342884" rtl="0" eaLnBrk="1" fontAlgn="auto" latinLnBrk="0" hangingPunct="1">
              <a:lnSpc>
                <a:spcPct val="100000"/>
              </a:lnSpc>
              <a:spcBef>
                <a:spcPts val="0"/>
              </a:spcBef>
              <a:spcAft>
                <a:spcPts val="0"/>
              </a:spcAft>
              <a:buClrTx/>
              <a:buSzTx/>
              <a:buFontTx/>
              <a:buNone/>
              <a:tabLst/>
              <a:defRPr/>
            </a:pPr>
            <a:r>
              <a:rPr lang="en-US" sz="500" b="0" i="0" u="none" strike="noStrike" kern="1200">
                <a:solidFill>
                  <a:schemeClr val="tx1"/>
                </a:solidFill>
                <a:effectLst/>
                <a:latin typeface="+mn-lt"/>
                <a:ea typeface="+mn-ea"/>
                <a:cs typeface="+mn-cs"/>
              </a:rPr>
              <a:t>Another good resource for employers is the Equal Employment Opportunity Commission’s advisory opinion on “</a:t>
            </a:r>
            <a:r>
              <a:rPr lang="en-US" sz="500" b="0" i="0" u="none" strike="noStrike" kern="1200">
                <a:solidFill>
                  <a:schemeClr val="tx1"/>
                </a:solidFill>
                <a:effectLst/>
                <a:latin typeface="+mn-lt"/>
                <a:ea typeface="+mn-ea"/>
                <a:cs typeface="+mn-cs"/>
                <a:hlinkClick r:id="rId3"/>
              </a:rPr>
              <a:t>Pandemic Preparedness in the Workplace</a:t>
            </a:r>
            <a:r>
              <a:rPr lang="en-US" sz="500" b="0" i="0" u="none" strike="noStrike" kern="1200">
                <a:solidFill>
                  <a:schemeClr val="tx1"/>
                </a:solidFill>
                <a:effectLst/>
                <a:latin typeface="+mn-lt"/>
                <a:ea typeface="+mn-ea"/>
                <a:cs typeface="+mn-cs"/>
              </a:rPr>
              <a:t>," which offers guidance on the responsibility of employers amidst a public health crisis.</a:t>
            </a:r>
          </a:p>
          <a:p>
            <a:pPr marL="0" marR="0" lvl="0" indent="0" algn="l" defTabSz="342884" rtl="0" eaLnBrk="1" fontAlgn="auto" latinLnBrk="0" hangingPunct="1">
              <a:lnSpc>
                <a:spcPct val="100000"/>
              </a:lnSpc>
              <a:spcBef>
                <a:spcPts val="0"/>
              </a:spcBef>
              <a:spcAft>
                <a:spcPts val="0"/>
              </a:spcAft>
              <a:buClrTx/>
              <a:buSzTx/>
              <a:buFontTx/>
              <a:buNone/>
              <a:tabLst/>
              <a:defRPr/>
            </a:pPr>
            <a:endParaRPr lang="en-US" sz="500" b="0" i="0" u="none" strike="noStrike" kern="1200">
              <a:solidFill>
                <a:schemeClr val="tx1"/>
              </a:solidFill>
              <a:effectLst/>
              <a:latin typeface="+mn-lt"/>
              <a:ea typeface="+mn-ea"/>
              <a:cs typeface="+mn-cs"/>
            </a:endParaRPr>
          </a:p>
          <a:p>
            <a:pPr marL="0" marR="0" lvl="0" indent="0" algn="l" defTabSz="342884" rtl="0" eaLnBrk="1" fontAlgn="auto" latinLnBrk="0" hangingPunct="1">
              <a:lnSpc>
                <a:spcPct val="100000"/>
              </a:lnSpc>
              <a:spcBef>
                <a:spcPts val="0"/>
              </a:spcBef>
              <a:spcAft>
                <a:spcPts val="0"/>
              </a:spcAft>
              <a:buClrTx/>
              <a:buSzTx/>
              <a:buFontTx/>
              <a:buNone/>
              <a:tabLst/>
              <a:defRPr/>
            </a:pPr>
            <a:r>
              <a:rPr lang="en-US" sz="500" b="0" i="0" u="none" strike="noStrike" kern="1200">
                <a:solidFill>
                  <a:schemeClr val="tx1"/>
                </a:solidFill>
                <a:effectLst/>
                <a:latin typeface="+mn-lt"/>
                <a:ea typeface="+mn-ea"/>
                <a:cs typeface="+mn-cs"/>
              </a:rPr>
              <a:t>The advisory opinion suggests that an employer’s ability to question an employee about their health — while generally prohibited — may be broader during a pandemic like COVID-19, citing examples where doing so may be appropriate. However, these additional measures can only be taken when the employer, based on objective, factual information, determines that the employee poses a “direct threat” — or a significant risk of substantial harm — to the health or safety of other individuals in the workplace. Employers must also be careful not to violate their employees’ rights under the ADA, FLSA or Title VII.</a:t>
            </a:r>
            <a:endParaRPr lang="en-US" sz="800">
              <a:solidFill>
                <a:srgbClr val="223C6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7</a:t>
            </a:fld>
            <a:endParaRPr lang="en-US"/>
          </a:p>
        </p:txBody>
      </p:sp>
    </p:spTree>
    <p:extLst>
      <p:ext uri="{BB962C8B-B14F-4D97-AF65-F5344CB8AC3E}">
        <p14:creationId xmlns:p14="http://schemas.microsoft.com/office/powerpoint/2010/main" val="348631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500" b="1" kern="1200">
                <a:solidFill>
                  <a:schemeClr val="tx1"/>
                </a:solidFill>
                <a:effectLst/>
                <a:latin typeface="+mn-lt"/>
                <a:ea typeface="+mn-ea"/>
                <a:cs typeface="+mn-cs"/>
              </a:rPr>
              <a:t>Major construction projects, but ultimately the “lockdowns” have slowed down the economy as people are not buying as much and projects are being delayed</a:t>
            </a:r>
          </a:p>
          <a:p>
            <a:pPr lvl="0"/>
            <a:endParaRPr lang="en-US" sz="500" b="1" kern="1200">
              <a:solidFill>
                <a:schemeClr val="tx1"/>
              </a:solidFill>
              <a:effectLst/>
              <a:latin typeface="+mn-lt"/>
              <a:ea typeface="+mn-ea"/>
              <a:cs typeface="+mn-cs"/>
            </a:endParaRPr>
          </a:p>
          <a:p>
            <a:r>
              <a:rPr lang="en-US" sz="500" b="1" i="0" kern="1200">
                <a:solidFill>
                  <a:schemeClr val="tx1"/>
                </a:solidFill>
                <a:effectLst/>
                <a:latin typeface="+mn-lt"/>
                <a:ea typeface="+mn-ea"/>
                <a:cs typeface="+mn-cs"/>
              </a:rPr>
              <a:t>Be proactive, not reactive.</a:t>
            </a:r>
          </a:p>
          <a:p>
            <a:endParaRPr lang="en-US" sz="500" b="0" i="0" kern="1200">
              <a:solidFill>
                <a:schemeClr val="tx1"/>
              </a:solidFill>
              <a:effectLst/>
              <a:latin typeface="+mn-lt"/>
              <a:ea typeface="+mn-ea"/>
              <a:cs typeface="+mn-cs"/>
            </a:endParaRPr>
          </a:p>
          <a:p>
            <a:r>
              <a:rPr lang="en-US" sz="500" b="1" i="0" kern="1200">
                <a:solidFill>
                  <a:schemeClr val="tx1"/>
                </a:solidFill>
                <a:effectLst/>
                <a:latin typeface="+mn-lt"/>
                <a:ea typeface="+mn-ea"/>
                <a:cs typeface="+mn-cs"/>
              </a:rPr>
              <a:t>Protect your schedule. </a:t>
            </a:r>
            <a:r>
              <a:rPr lang="en-US" sz="500" b="0" i="0" kern="1200">
                <a:solidFill>
                  <a:schemeClr val="tx1"/>
                </a:solidFill>
                <a:effectLst/>
                <a:latin typeface="+mn-lt"/>
                <a:ea typeface="+mn-ea"/>
                <a:cs typeface="+mn-cs"/>
              </a:rPr>
              <a:t>Anticipate delivery interruptions and do what you can to prevent major impacts on your schedule. If you’re an electrical subcontractor or mechanical technician who provides a significant amount of materials to a project, think about how you can overcome a possible lack of materials or an interruption in delivery of such materials. Do you have surplus materials in storage for easy access; and if not, is it possible financially and logistically to create such a surplus, now, that will carry your business through the coming months?</a:t>
            </a: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286816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b="1" kern="1200">
              <a:solidFill>
                <a:schemeClr val="tx1"/>
              </a:solidFill>
              <a:effectLst/>
              <a:latin typeface="+mn-lt"/>
              <a:cs typeface="Calibri"/>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pPr lvl="0"/>
            <a:endParaRPr lang="en-US" sz="5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82005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b="1" kern="1200">
              <a:solidFill>
                <a:schemeClr val="tx1"/>
              </a:solidFill>
              <a:effectLst/>
              <a:latin typeface="+mn-lt"/>
              <a:cs typeface="Calibri"/>
            </a:endParaRPr>
          </a:p>
          <a:p>
            <a:pPr lvl="0"/>
            <a:r>
              <a:rPr lang="en-US" sz="500" b="0" i="0" u="none" strike="noStrike" kern="1200">
                <a:solidFill>
                  <a:schemeClr val="tx1"/>
                </a:solidFill>
                <a:effectLst/>
                <a:latin typeface="+mn-lt"/>
                <a:ea typeface="+mn-ea"/>
                <a:cs typeface="+mn-cs"/>
              </a:rPr>
              <a:t>Without a force majeure clause in place, in some jurisdictions, both the owner and contractor would share the risk, but in many others, the risk falls on the shoulders of the contractor.</a:t>
            </a:r>
          </a:p>
          <a:p>
            <a:pPr lvl="0"/>
            <a:endParaRPr lang="en-US" sz="500" b="0" i="0" u="none" strike="noStrike" kern="1200">
              <a:solidFill>
                <a:schemeClr val="tx1"/>
              </a:solidFill>
              <a:effectLst/>
              <a:latin typeface="+mn-lt"/>
              <a:ea typeface="+mn-ea"/>
              <a:cs typeface="+mn-cs"/>
            </a:endParaRPr>
          </a:p>
          <a:p>
            <a:r>
              <a:rPr lang="en-US" sz="500" b="0" i="0" u="none" strike="noStrike" kern="1200">
                <a:solidFill>
                  <a:schemeClr val="tx1"/>
                </a:solidFill>
                <a:effectLst/>
                <a:latin typeface="+mn-lt"/>
                <a:ea typeface="+mn-ea"/>
                <a:cs typeface="+mn-cs"/>
              </a:rPr>
              <a:t>COLORADO </a:t>
            </a:r>
            <a:r>
              <a:rPr lang="en-US"/>
              <a:t>–</a:t>
            </a:r>
            <a:r>
              <a:rPr lang="en-US" sz="500" b="0" i="0" u="none" strike="noStrike" kern="1200">
                <a:solidFill>
                  <a:schemeClr val="tx1"/>
                </a:solidFill>
                <a:effectLst/>
                <a:latin typeface="+mn-lt"/>
                <a:ea typeface="+mn-ea"/>
                <a:cs typeface="+mn-cs"/>
              </a:rPr>
              <a:t> </a:t>
            </a:r>
            <a:r>
              <a:rPr lang="en-US"/>
              <a:t>in the absence of contractual provision addressing it, at common law there is a defense of "impossibility" in the event you are forced to breach the contract.  Necessary to demonstrate change to circumstances which have made the promise vitally different from what reasonably should have been within the contemplation of both parties when they entered into the contract. Example: if governmental action occurs which makes contract impossible to perform, the action must have made the performance illegal.</a:t>
            </a:r>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ea typeface="+mn-ea"/>
              <a:cs typeface="+mn-cs"/>
            </a:endParaRPr>
          </a:p>
          <a:p>
            <a:r>
              <a:rPr lang="en-US" b="1" err="1">
                <a:cs typeface="Calibri"/>
              </a:rPr>
              <a:t>DIfference</a:t>
            </a:r>
            <a:r>
              <a:rPr lang="en-US" b="1">
                <a:cs typeface="Calibri"/>
              </a:rPr>
              <a:t> between Acts of God and Force Majeure - </a:t>
            </a:r>
            <a:r>
              <a:rPr lang="en-US"/>
              <a:t>Acts of God are unpredictable natural events such as storm, earthquake, flood ... ...</a:t>
            </a:r>
            <a:br>
              <a:rPr lang="en-US">
                <a:cs typeface="+mn-lt"/>
              </a:rPr>
            </a:br>
            <a:r>
              <a:rPr lang="en-US"/>
              <a:t>Force Majeure is, human-initiated action that cannot be predicted or controlled by the party to the contract. I suppose you might fancifully call it "Acts of Man" rather than Acts of God.</a:t>
            </a:r>
            <a:endParaRPr lang="en-US" sz="500" b="1" kern="1200">
              <a:solidFill>
                <a:schemeClr val="tx1"/>
              </a:solidFill>
              <a:effectLst/>
              <a:latin typeface="+mn-lt"/>
              <a:ea typeface="+mn-ea"/>
              <a:cs typeface="+mn-cs"/>
            </a:endParaRPr>
          </a:p>
          <a:p>
            <a:pPr lvl="0"/>
            <a:endParaRPr lang="en-US" sz="500" kern="1200">
              <a:solidFill>
                <a:schemeClr val="tx1"/>
              </a:solidFill>
              <a:effectLst/>
              <a:latin typeface="+mn-lt"/>
              <a:cs typeface="Calibri"/>
            </a:endParaRPr>
          </a:p>
          <a:p>
            <a:r>
              <a:rPr lang="en-US"/>
              <a:t>parties then need to pay particular attention to the remedies specified and any timing considerations; many force majeure clauses contain specific notice requirements and delineated remedies</a:t>
            </a:r>
            <a:endParaRPr lang="en-US">
              <a:cs typeface="Calibri"/>
            </a:endParaRPr>
          </a:p>
          <a:p>
            <a:pPr lvl="0"/>
            <a:endParaRPr lang="en-US" sz="500" b="1" kern="1200">
              <a:solidFill>
                <a:schemeClr val="tx1"/>
              </a:solidFill>
              <a:effectLst/>
              <a:latin typeface="+mn-lt"/>
              <a:ea typeface="+mn-ea"/>
              <a:cs typeface="+mn-cs"/>
            </a:endParaRPr>
          </a:p>
          <a:p>
            <a:pPr lvl="0"/>
            <a:endParaRPr lang="en-US" sz="500" b="1" kern="1200">
              <a:solidFill>
                <a:schemeClr val="tx1"/>
              </a:solidFill>
              <a:effectLst/>
              <a:latin typeface="+mn-lt"/>
              <a:cs typeface="Calibri"/>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84125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51" indent="0" algn="ctr">
              <a:buNone/>
              <a:defRPr sz="1400"/>
            </a:lvl3pPr>
            <a:lvl4pPr marL="1028627" indent="0" algn="ctr">
              <a:buNone/>
              <a:defRPr sz="1200"/>
            </a:lvl4pPr>
            <a:lvl5pPr marL="1371502" indent="0" algn="ctr">
              <a:buNone/>
              <a:defRPr sz="1200"/>
            </a:lvl5pPr>
            <a:lvl6pPr marL="1714376" indent="0" algn="ctr">
              <a:buNone/>
              <a:defRPr sz="1200"/>
            </a:lvl6pPr>
            <a:lvl7pPr marL="2057252" indent="0" algn="ctr">
              <a:buNone/>
              <a:defRPr sz="1200"/>
            </a:lvl7pPr>
            <a:lvl8pPr marL="2400127" indent="0" algn="ctr">
              <a:buNone/>
              <a:defRPr sz="1200"/>
            </a:lvl8pPr>
            <a:lvl9pPr marL="274300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20F2AF2-EA92-44F8-853B-5E3554E36C48}"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24480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26252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23411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1914" y="3932349"/>
            <a:ext cx="9141714" cy="1211153"/>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a:solidFill>
                <a:prstClr val="white"/>
              </a:solidFill>
            </a:endParaRPr>
          </a:p>
        </p:txBody>
      </p:sp>
      <p:sp>
        <p:nvSpPr>
          <p:cNvPr id="5" name="sky"/>
          <p:cNvSpPr/>
          <p:nvPr/>
        </p:nvSpPr>
        <p:spPr bwMode="white">
          <a:xfrm>
            <a:off x="1914" y="0"/>
            <a:ext cx="9141714" cy="40005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a:solidFill>
                <a:prstClr val="white"/>
              </a:solidFill>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069" y="4123425"/>
            <a:ext cx="9141714" cy="347407"/>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3915833"/>
            <a:ext cx="9141714" cy="201216"/>
          </a:xfrm>
          <a:prstGeom prst="rect">
            <a:avLst/>
          </a:prstGeom>
          <a:noFill/>
          <a:ln>
            <a:noFill/>
          </a:ln>
        </p:spPr>
      </p:pic>
      <p:sp>
        <p:nvSpPr>
          <p:cNvPr id="8" name="Rectangle 7"/>
          <p:cNvSpPr/>
          <p:nvPr/>
        </p:nvSpPr>
        <p:spPr>
          <a:xfrm>
            <a:off x="-1069" y="4470831"/>
            <a:ext cx="9141714" cy="672635"/>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a:solidFill>
                <a:prstClr val="white"/>
              </a:solidFill>
            </a:endParaRPr>
          </a:p>
        </p:txBody>
      </p:sp>
      <p:sp>
        <p:nvSpPr>
          <p:cNvPr id="2" name="Title 1"/>
          <p:cNvSpPr>
            <a:spLocks noGrp="1"/>
          </p:cNvSpPr>
          <p:nvPr>
            <p:ph type="ctrTitle"/>
          </p:nvPr>
        </p:nvSpPr>
        <p:spPr>
          <a:xfrm>
            <a:off x="979404" y="981785"/>
            <a:ext cx="7202092" cy="2000250"/>
          </a:xfrm>
        </p:spPr>
        <p:txBody>
          <a:bodyPr anchor="b">
            <a:noAutofit/>
          </a:bodyPr>
          <a:lstStyle>
            <a:lvl1pPr algn="ctr">
              <a:defRPr sz="4500"/>
            </a:lvl1pPr>
          </a:lstStyle>
          <a:p>
            <a:r>
              <a:rPr lang="en-US"/>
              <a:t>Click to edit Master title style</a:t>
            </a:r>
            <a:endParaRPr/>
          </a:p>
        </p:txBody>
      </p:sp>
      <p:sp>
        <p:nvSpPr>
          <p:cNvPr id="3" name="Subtitle 2"/>
          <p:cNvSpPr>
            <a:spLocks noGrp="1"/>
          </p:cNvSpPr>
          <p:nvPr>
            <p:ph type="subTitle" idx="1"/>
          </p:nvPr>
        </p:nvSpPr>
        <p:spPr>
          <a:xfrm>
            <a:off x="979404" y="3028950"/>
            <a:ext cx="7200900" cy="742950"/>
          </a:xfrm>
        </p:spPr>
        <p:txBody>
          <a:bodyPr>
            <a:normAutofit/>
          </a:bodyPr>
          <a:lstStyle>
            <a:lvl1pPr marL="0" indent="0" algn="ctr">
              <a:spcBef>
                <a:spcPts val="0"/>
              </a:spcBef>
              <a:buNone/>
              <a:defRPr sz="1400" cap="all" baseline="0">
                <a:solidFill>
                  <a:schemeClr val="accent2">
                    <a:lumMod val="75000"/>
                  </a:schemeClr>
                </a:solidFill>
              </a:defRPr>
            </a:lvl1pPr>
            <a:lvl2pPr marL="342884" indent="0" algn="ctr">
              <a:buNone/>
              <a:defRPr sz="2100"/>
            </a:lvl2pPr>
            <a:lvl3pPr marL="685766" indent="0" algn="ctr">
              <a:buNone/>
              <a:defRPr sz="1800"/>
            </a:lvl3pPr>
            <a:lvl4pPr marL="1028649" indent="0" algn="ctr">
              <a:buNone/>
              <a:defRPr sz="1500"/>
            </a:lvl4pPr>
            <a:lvl5pPr marL="1371532" indent="0" algn="ctr">
              <a:buNone/>
              <a:defRPr sz="1500"/>
            </a:lvl5pPr>
            <a:lvl6pPr marL="1714415" indent="0" algn="ctr">
              <a:buNone/>
              <a:defRPr sz="1500"/>
            </a:lvl6pPr>
            <a:lvl7pPr marL="2057297" indent="0" algn="ctr">
              <a:buNone/>
              <a:defRPr sz="1500"/>
            </a:lvl7pPr>
            <a:lvl8pPr marL="2400180" indent="0" algn="ctr">
              <a:buNone/>
              <a:defRPr sz="1500"/>
            </a:lvl8pPr>
            <a:lvl9pPr marL="2743064" indent="0" algn="ctr">
              <a:buNone/>
              <a:defRPr sz="1500"/>
            </a:lvl9pPr>
          </a:lstStyle>
          <a:p>
            <a:r>
              <a:rPr lang="en-US"/>
              <a:t>Click to edit Master subtitle style</a:t>
            </a:r>
            <a:endParaRPr/>
          </a:p>
        </p:txBody>
      </p:sp>
    </p:spTree>
    <p:extLst>
      <p:ext uri="{BB962C8B-B14F-4D97-AF65-F5344CB8AC3E}">
        <p14:creationId xmlns:p14="http://schemas.microsoft.com/office/powerpoint/2010/main" val="36119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7B2D3E9E-A95C-48F2-B4BF-A71542E0BE9A}"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55623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1914" y="-1"/>
            <a:ext cx="9141714" cy="51435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189" tIns="34289" rIns="68577" bIns="34289" rtlCol="0" anchor="ctr"/>
          <a:lstStyle/>
          <a:p>
            <a:pPr algn="ctr" defTabSz="685766"/>
            <a:endParaRPr>
              <a:solidFill>
                <a:prstClr val="white"/>
              </a:solidFill>
            </a:endParaRPr>
          </a:p>
        </p:txBody>
      </p:sp>
      <p:sp>
        <p:nvSpPr>
          <p:cNvPr id="2" name="Title 1"/>
          <p:cNvSpPr>
            <a:spLocks noGrp="1"/>
          </p:cNvSpPr>
          <p:nvPr>
            <p:ph type="title"/>
          </p:nvPr>
        </p:nvSpPr>
        <p:spPr>
          <a:xfrm>
            <a:off x="970361" y="981785"/>
            <a:ext cx="7200939" cy="2000250"/>
          </a:xfrm>
        </p:spPr>
        <p:txBody>
          <a:bodyPr anchor="b">
            <a:normAutofit/>
          </a:bodyPr>
          <a:lstStyle>
            <a:lvl1pPr algn="ctr">
              <a:defRPr sz="4500" b="0">
                <a:solidFill>
                  <a:srgbClr val="C00000"/>
                </a:solidFill>
              </a:defRPr>
            </a:lvl1pPr>
          </a:lstStyle>
          <a:p>
            <a:r>
              <a:rPr lang="en-US"/>
              <a:t>Click to edit Master title style</a:t>
            </a:r>
            <a:endParaRPr/>
          </a:p>
        </p:txBody>
      </p:sp>
      <p:sp>
        <p:nvSpPr>
          <p:cNvPr id="3" name="Text Placeholder 2"/>
          <p:cNvSpPr>
            <a:spLocks noGrp="1"/>
          </p:cNvSpPr>
          <p:nvPr>
            <p:ph type="body" idx="1"/>
          </p:nvPr>
        </p:nvSpPr>
        <p:spPr>
          <a:xfrm>
            <a:off x="970360" y="3028950"/>
            <a:ext cx="7200900" cy="857250"/>
          </a:xfrm>
        </p:spPr>
        <p:txBody>
          <a:bodyPr anchor="t">
            <a:normAutofit/>
          </a:bodyPr>
          <a:lstStyle>
            <a:lvl1pPr marL="0" indent="0" algn="ctr">
              <a:spcBef>
                <a:spcPts val="0"/>
              </a:spcBef>
              <a:buNone/>
              <a:defRPr sz="1500" cap="all" baseline="0">
                <a:solidFill>
                  <a:schemeClr val="accent2">
                    <a:lumMod val="75000"/>
                  </a:schemeClr>
                </a:solidFill>
              </a:defRPr>
            </a:lvl1pPr>
            <a:lvl2pPr marL="342884" indent="0">
              <a:buNone/>
              <a:defRPr sz="1400">
                <a:solidFill>
                  <a:schemeClr val="tx1">
                    <a:tint val="75000"/>
                  </a:schemeClr>
                </a:solidFill>
              </a:defRPr>
            </a:lvl2pPr>
            <a:lvl3pPr marL="685766" indent="0">
              <a:buNone/>
              <a:defRPr sz="1200">
                <a:solidFill>
                  <a:schemeClr val="tx1">
                    <a:tint val="75000"/>
                  </a:schemeClr>
                </a:solidFill>
              </a:defRPr>
            </a:lvl3pPr>
            <a:lvl4pPr marL="1028649" indent="0">
              <a:buNone/>
              <a:defRPr sz="1100">
                <a:solidFill>
                  <a:schemeClr val="tx1">
                    <a:tint val="75000"/>
                  </a:schemeClr>
                </a:solidFill>
              </a:defRPr>
            </a:lvl4pPr>
            <a:lvl5pPr marL="1371532" indent="0">
              <a:buNone/>
              <a:defRPr sz="1100">
                <a:solidFill>
                  <a:schemeClr val="tx1">
                    <a:tint val="75000"/>
                  </a:schemeClr>
                </a:solidFill>
              </a:defRPr>
            </a:lvl5pPr>
            <a:lvl6pPr marL="1714415" indent="0">
              <a:buNone/>
              <a:defRPr sz="1100">
                <a:solidFill>
                  <a:schemeClr val="tx1">
                    <a:tint val="75000"/>
                  </a:schemeClr>
                </a:solidFill>
              </a:defRPr>
            </a:lvl6pPr>
            <a:lvl7pPr marL="2057297" indent="0">
              <a:buNone/>
              <a:defRPr sz="1100">
                <a:solidFill>
                  <a:schemeClr val="tx1">
                    <a:tint val="75000"/>
                  </a:schemeClr>
                </a:solidFill>
              </a:defRPr>
            </a:lvl7pPr>
            <a:lvl8pPr marL="2400180" indent="0">
              <a:buNone/>
              <a:defRPr sz="1100">
                <a:solidFill>
                  <a:schemeClr val="tx1">
                    <a:tint val="75000"/>
                  </a:schemeClr>
                </a:solidFill>
              </a:defRPr>
            </a:lvl8pPr>
            <a:lvl9pPr marL="2743064" indent="0">
              <a:buNone/>
              <a:defRPr sz="11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A50F84E2-2D7A-43CF-AC90-352A289A783A}"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0543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4" name="Content Placeholder 3"/>
          <p:cNvSpPr>
            <a:spLocks noGrp="1"/>
          </p:cNvSpPr>
          <p:nvPr>
            <p:ph sz="half" idx="2"/>
          </p:nvPr>
        </p:nvSpPr>
        <p:spPr>
          <a:xfrm>
            <a:off x="4709160" y="1179576"/>
            <a:ext cx="3429000" cy="3106674"/>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005840" y="1179576"/>
            <a:ext cx="3429000" cy="3106674"/>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F12952B5-7A2F-4CC8-B7CE-9234E21C2837}"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421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Text Placeholder 2"/>
          <p:cNvSpPr>
            <a:spLocks noGrp="1"/>
          </p:cNvSpPr>
          <p:nvPr>
            <p:ph type="body" idx="1"/>
          </p:nvPr>
        </p:nvSpPr>
        <p:spPr>
          <a:xfrm>
            <a:off x="1005840" y="1179578"/>
            <a:ext cx="3429000" cy="574941"/>
          </a:xfrm>
        </p:spPr>
        <p:txBody>
          <a:bodyPr anchor="ctr">
            <a:normAutofit/>
          </a:bodyPr>
          <a:lstStyle>
            <a:lvl1pPr marL="0" indent="0">
              <a:spcBef>
                <a:spcPts val="0"/>
              </a:spcBef>
              <a:buNone/>
              <a:defRPr sz="1500" b="0"/>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1005840" y="1774397"/>
            <a:ext cx="3429000" cy="2511855"/>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09160" y="1179578"/>
            <a:ext cx="3429000" cy="574941"/>
          </a:xfrm>
        </p:spPr>
        <p:txBody>
          <a:bodyPr anchor="ctr">
            <a:normAutofit/>
          </a:bodyPr>
          <a:lstStyle>
            <a:lvl1pPr marL="0" indent="0">
              <a:spcBef>
                <a:spcPts val="0"/>
              </a:spcBef>
              <a:buNone/>
              <a:defRPr sz="1500" b="0"/>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709160" y="1774397"/>
            <a:ext cx="3429000" cy="2511855"/>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7" name="Date Placeholder 6"/>
          <p:cNvSpPr>
            <a:spLocks noGrp="1"/>
          </p:cNvSpPr>
          <p:nvPr>
            <p:ph type="dt" sz="half" idx="10"/>
          </p:nvPr>
        </p:nvSpPr>
        <p:spPr/>
        <p:txBody>
          <a:bodyPr/>
          <a:lstStyle/>
          <a:p>
            <a:fld id="{CE1DA07A-9201-4B4B-BAF2-015AFA30F520}" type="datetime1">
              <a:rPr lang="en-US">
                <a:solidFill>
                  <a:prstClr val="black"/>
                </a:solidFill>
              </a:rPr>
              <a:pPr/>
              <a:t>3/25/2020</a:t>
            </a:fld>
            <a:endParaRPr>
              <a:solidFill>
                <a:prstClr val="black"/>
              </a:solidFill>
            </a:endParaRPr>
          </a:p>
        </p:txBody>
      </p:sp>
      <p:sp>
        <p:nvSpPr>
          <p:cNvPr id="9" name="Slide Number Placeholder 8"/>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8319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3" name="Date Placeholder 2"/>
          <p:cNvSpPr>
            <a:spLocks noGrp="1"/>
          </p:cNvSpPr>
          <p:nvPr>
            <p:ph type="dt" sz="half" idx="10"/>
          </p:nvPr>
        </p:nvSpPr>
        <p:spPr/>
        <p:txBody>
          <a:bodyPr/>
          <a:lstStyle/>
          <a:p>
            <a:fld id="{73D7E00A-486F-4252-8B1D-E32645521F49}" type="datetime1">
              <a:rPr lang="en-US">
                <a:solidFill>
                  <a:prstClr val="black"/>
                </a:solidFill>
              </a:rPr>
              <a:pPr/>
              <a:t>3/25/2020</a:t>
            </a:fld>
            <a:endParaRPr>
              <a:solidFill>
                <a:prstClr val="black"/>
              </a:solidFill>
            </a:endParaRPr>
          </a:p>
        </p:txBody>
      </p:sp>
      <p:sp>
        <p:nvSpPr>
          <p:cNvPr id="5" name="Slide Number Placeholder 4"/>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3850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1914" y="-1"/>
            <a:ext cx="9141714" cy="51435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189" tIns="34289" rIns="68577" bIns="34289" rtlCol="0" anchor="ctr"/>
          <a:lstStyle/>
          <a:p>
            <a:pPr algn="ctr" defTabSz="685766"/>
            <a:endParaRPr>
              <a:solidFill>
                <a:prstClr val="white"/>
              </a:solidFill>
            </a:endParaRPr>
          </a:p>
        </p:txBody>
      </p:sp>
      <p:sp>
        <p:nvSpPr>
          <p:cNvPr id="3" name="Footer Placeholder 2"/>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2" name="Date Placeholder 1"/>
          <p:cNvSpPr>
            <a:spLocks noGrp="1"/>
          </p:cNvSpPr>
          <p:nvPr>
            <p:ph type="dt" sz="half" idx="10"/>
          </p:nvPr>
        </p:nvSpPr>
        <p:spPr/>
        <p:txBody>
          <a:bodyPr/>
          <a:lstStyle/>
          <a:p>
            <a:fld id="{8DDF5F92-E675-4B36-9A60-69A962A68675}" type="datetime1">
              <a:rPr lang="en-US">
                <a:solidFill>
                  <a:prstClr val="black"/>
                </a:solidFill>
              </a:rPr>
              <a:pPr/>
              <a:t>3/25/2020</a:t>
            </a:fld>
            <a:endParaRPr>
              <a:solidFill>
                <a:prstClr val="black"/>
              </a:solidFill>
            </a:endParaRPr>
          </a:p>
        </p:txBody>
      </p:sp>
      <p:sp>
        <p:nvSpPr>
          <p:cNvPr id="4" name="Slide Number Placeholder 3"/>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91356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571500"/>
            <a:ext cx="2532850" cy="2057400"/>
          </a:xfrm>
        </p:spPr>
        <p:txBody>
          <a:bodyPr anchor="b">
            <a:normAutofit/>
          </a:bodyPr>
          <a:lstStyle>
            <a:lvl1pPr>
              <a:defRPr sz="2400" b="0"/>
            </a:lvl1pPr>
          </a:lstStyle>
          <a:p>
            <a:r>
              <a:rPr lang="en-US"/>
              <a:t>Click to edit Master title style</a:t>
            </a:r>
            <a:endParaRPr/>
          </a:p>
        </p:txBody>
      </p:sp>
      <p:sp>
        <p:nvSpPr>
          <p:cNvPr id="3" name="Content Placeholder 2"/>
          <p:cNvSpPr>
            <a:spLocks noGrp="1"/>
          </p:cNvSpPr>
          <p:nvPr>
            <p:ph idx="1"/>
          </p:nvPr>
        </p:nvSpPr>
        <p:spPr>
          <a:xfrm>
            <a:off x="570310" y="514350"/>
            <a:ext cx="5143500" cy="3429000"/>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5610" y="2665578"/>
            <a:ext cx="2532850" cy="1277772"/>
          </a:xfrm>
        </p:spPr>
        <p:txBody>
          <a:bodyPr>
            <a:normAutofit/>
          </a:bodyPr>
          <a:lstStyle>
            <a:lvl1pPr marL="0" indent="0">
              <a:lnSpc>
                <a:spcPct val="90000"/>
              </a:lnSpc>
              <a:spcBef>
                <a:spcPts val="600"/>
              </a:spcBef>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AF6E2C9B-5FA2-460D-9BE7-B0812FC2A6FF}"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7343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0F2AF2-EA92-44F8-853B-5E3554E36C48}"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3008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571500"/>
            <a:ext cx="2532850" cy="2057400"/>
          </a:xfrm>
        </p:spPr>
        <p:txBody>
          <a:bodyPr anchor="b">
            <a:normAutofit/>
          </a:bodyPr>
          <a:lstStyle>
            <a:lvl1pPr>
              <a:defRPr sz="2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70310" y="514350"/>
            <a:ext cx="5143500" cy="3429000"/>
          </a:xfrm>
          <a:solidFill>
            <a:schemeClr val="bg1">
              <a:lumMod val="95000"/>
            </a:schemeClr>
          </a:solidFill>
        </p:spPr>
        <p:txBody>
          <a:bodyPr>
            <a:normAutofit/>
          </a:bodyPr>
          <a:lstStyle>
            <a:lvl1pPr marL="0" indent="0" algn="ctr">
              <a:buNone/>
              <a:defRPr sz="18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a:p>
        </p:txBody>
      </p:sp>
      <p:sp>
        <p:nvSpPr>
          <p:cNvPr id="4" name="Text Placeholder 3"/>
          <p:cNvSpPr>
            <a:spLocks noGrp="1"/>
          </p:cNvSpPr>
          <p:nvPr>
            <p:ph type="body" sz="half" idx="2"/>
          </p:nvPr>
        </p:nvSpPr>
        <p:spPr>
          <a:xfrm>
            <a:off x="6095610" y="2665578"/>
            <a:ext cx="2532850" cy="1277772"/>
          </a:xfrm>
        </p:spPr>
        <p:txBody>
          <a:bodyPr>
            <a:normAutofit/>
          </a:bodyPr>
          <a:lstStyle>
            <a:lvl1pPr marL="0" indent="0">
              <a:lnSpc>
                <a:spcPct val="100000"/>
              </a:lnSpc>
              <a:spcBef>
                <a:spcPts val="600"/>
              </a:spcBef>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1D374940-A916-4C8B-9648-02A2D3898F9E}"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3790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5F4E5243-F52A-4D37-9694-EB26C6C31910}"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55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05978"/>
            <a:ext cx="1971675" cy="408027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2" y="205978"/>
            <a:ext cx="5800725" cy="408027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3A77B6E1-634A-48DC-9E8B-D894023267EF}"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7570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1914" y="3932347"/>
            <a:ext cx="9141714" cy="1211153"/>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a:solidFill>
                <a:prstClr val="white"/>
              </a:solidFill>
            </a:endParaRPr>
          </a:p>
        </p:txBody>
      </p:sp>
      <p:sp>
        <p:nvSpPr>
          <p:cNvPr id="5" name="sky"/>
          <p:cNvSpPr/>
          <p:nvPr/>
        </p:nvSpPr>
        <p:spPr bwMode="white">
          <a:xfrm>
            <a:off x="1914" y="0"/>
            <a:ext cx="9141714" cy="40005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a:solidFill>
                <a:prstClr val="white"/>
              </a:solidFill>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069" y="4123423"/>
            <a:ext cx="9141714" cy="347407"/>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3915833"/>
            <a:ext cx="9141714" cy="201216"/>
          </a:xfrm>
          <a:prstGeom prst="rect">
            <a:avLst/>
          </a:prstGeom>
          <a:noFill/>
          <a:ln>
            <a:noFill/>
          </a:ln>
        </p:spPr>
      </p:pic>
      <p:sp>
        <p:nvSpPr>
          <p:cNvPr id="8" name="Rectangle 7"/>
          <p:cNvSpPr/>
          <p:nvPr/>
        </p:nvSpPr>
        <p:spPr>
          <a:xfrm>
            <a:off x="-1069" y="4470829"/>
            <a:ext cx="9141714" cy="672635"/>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a:solidFill>
                <a:prstClr val="white"/>
              </a:solidFill>
            </a:endParaRPr>
          </a:p>
        </p:txBody>
      </p:sp>
      <p:sp>
        <p:nvSpPr>
          <p:cNvPr id="2" name="Title 1"/>
          <p:cNvSpPr>
            <a:spLocks noGrp="1"/>
          </p:cNvSpPr>
          <p:nvPr>
            <p:ph type="ctrTitle"/>
          </p:nvPr>
        </p:nvSpPr>
        <p:spPr>
          <a:xfrm>
            <a:off x="979404" y="981785"/>
            <a:ext cx="7202092" cy="2000250"/>
          </a:xfrm>
        </p:spPr>
        <p:txBody>
          <a:bodyPr anchor="b">
            <a:noAutofit/>
          </a:bodyPr>
          <a:lstStyle>
            <a:lvl1pPr algn="ctr">
              <a:defRPr sz="4500"/>
            </a:lvl1pPr>
          </a:lstStyle>
          <a:p>
            <a:r>
              <a:rPr lang="en-US"/>
              <a:t>Click to edit Master title style</a:t>
            </a:r>
            <a:endParaRPr/>
          </a:p>
        </p:txBody>
      </p:sp>
      <p:sp>
        <p:nvSpPr>
          <p:cNvPr id="3" name="Subtitle 2"/>
          <p:cNvSpPr>
            <a:spLocks noGrp="1"/>
          </p:cNvSpPr>
          <p:nvPr>
            <p:ph type="subTitle" idx="1"/>
          </p:nvPr>
        </p:nvSpPr>
        <p:spPr>
          <a:xfrm>
            <a:off x="979404" y="3028950"/>
            <a:ext cx="7200900" cy="742950"/>
          </a:xfrm>
        </p:spPr>
        <p:txBody>
          <a:bodyPr>
            <a:normAutofit/>
          </a:bodyPr>
          <a:lstStyle>
            <a:lvl1pPr marL="0" indent="0" algn="ctr">
              <a:spcBef>
                <a:spcPts val="0"/>
              </a:spcBef>
              <a:buNone/>
              <a:defRPr sz="1400" cap="all" baseline="0">
                <a:solidFill>
                  <a:schemeClr val="accent2">
                    <a:lumMod val="7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17707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7B2D3E9E-A95C-48F2-B4BF-A71542E0BE9A}"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683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1914" y="-1"/>
            <a:ext cx="9141714" cy="51435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tIns="34290" rIns="68580" bIns="34290" rtlCol="0" anchor="ctr"/>
          <a:lstStyle/>
          <a:p>
            <a:pPr algn="ctr" defTabSz="685800"/>
            <a:endParaRPr>
              <a:solidFill>
                <a:prstClr val="white"/>
              </a:solidFill>
            </a:endParaRPr>
          </a:p>
        </p:txBody>
      </p:sp>
      <p:sp>
        <p:nvSpPr>
          <p:cNvPr id="2" name="Title 1"/>
          <p:cNvSpPr>
            <a:spLocks noGrp="1"/>
          </p:cNvSpPr>
          <p:nvPr>
            <p:ph type="title"/>
          </p:nvPr>
        </p:nvSpPr>
        <p:spPr>
          <a:xfrm>
            <a:off x="970360" y="981785"/>
            <a:ext cx="7200939" cy="2000250"/>
          </a:xfrm>
        </p:spPr>
        <p:txBody>
          <a:bodyPr anchor="b">
            <a:normAutofit/>
          </a:bodyPr>
          <a:lstStyle>
            <a:lvl1pPr algn="ctr">
              <a:defRPr sz="4500" b="0">
                <a:solidFill>
                  <a:srgbClr val="C00000"/>
                </a:solidFill>
              </a:defRPr>
            </a:lvl1pPr>
          </a:lstStyle>
          <a:p>
            <a:r>
              <a:rPr lang="en-US"/>
              <a:t>Click to edit Master title style</a:t>
            </a:r>
            <a:endParaRPr/>
          </a:p>
        </p:txBody>
      </p:sp>
      <p:sp>
        <p:nvSpPr>
          <p:cNvPr id="3" name="Text Placeholder 2"/>
          <p:cNvSpPr>
            <a:spLocks noGrp="1"/>
          </p:cNvSpPr>
          <p:nvPr>
            <p:ph type="body" idx="1"/>
          </p:nvPr>
        </p:nvSpPr>
        <p:spPr>
          <a:xfrm>
            <a:off x="970360" y="3028950"/>
            <a:ext cx="7200900" cy="857250"/>
          </a:xfrm>
        </p:spPr>
        <p:txBody>
          <a:bodyPr anchor="t">
            <a:normAutofit/>
          </a:bodyPr>
          <a:lstStyle>
            <a:lvl1pPr marL="0" indent="0" algn="ctr">
              <a:spcBef>
                <a:spcPts val="0"/>
              </a:spcBef>
              <a:buNone/>
              <a:defRPr sz="1500" cap="all" baseline="0">
                <a:solidFill>
                  <a:schemeClr val="accent2">
                    <a:lumMod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A50F84E2-2D7A-43CF-AC90-352A289A783A}"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0459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4" name="Content Placeholder 3"/>
          <p:cNvSpPr>
            <a:spLocks noGrp="1"/>
          </p:cNvSpPr>
          <p:nvPr>
            <p:ph sz="half" idx="2"/>
          </p:nvPr>
        </p:nvSpPr>
        <p:spPr>
          <a:xfrm>
            <a:off x="4709160" y="1179576"/>
            <a:ext cx="3429000" cy="3106674"/>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005840" y="1179576"/>
            <a:ext cx="3429000" cy="3106674"/>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F12952B5-7A2F-4CC8-B7CE-9234E21C2837}"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86190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Text Placeholder 2"/>
          <p:cNvSpPr>
            <a:spLocks noGrp="1"/>
          </p:cNvSpPr>
          <p:nvPr>
            <p:ph type="body" idx="1"/>
          </p:nvPr>
        </p:nvSpPr>
        <p:spPr>
          <a:xfrm>
            <a:off x="1005840" y="1179576"/>
            <a:ext cx="3429000" cy="574941"/>
          </a:xfrm>
        </p:spPr>
        <p:txBody>
          <a:bodyPr anchor="ctr">
            <a:normAutofit/>
          </a:bodyPr>
          <a:lstStyle>
            <a:lvl1pPr marL="0" indent="0">
              <a:spcBef>
                <a:spcPts val="0"/>
              </a:spcBef>
              <a:buNone/>
              <a:defRPr sz="1500" b="0"/>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05840" y="1774396"/>
            <a:ext cx="3429000" cy="2511855"/>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09160" y="1179576"/>
            <a:ext cx="3429000" cy="574941"/>
          </a:xfrm>
        </p:spPr>
        <p:txBody>
          <a:bodyPr anchor="ctr">
            <a:normAutofit/>
          </a:bodyPr>
          <a:lstStyle>
            <a:lvl1pPr marL="0" indent="0">
              <a:spcBef>
                <a:spcPts val="0"/>
              </a:spcBef>
              <a:buNone/>
              <a:defRPr sz="1500" b="0"/>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9160" y="1774396"/>
            <a:ext cx="3429000" cy="2511855"/>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7" name="Date Placeholder 6"/>
          <p:cNvSpPr>
            <a:spLocks noGrp="1"/>
          </p:cNvSpPr>
          <p:nvPr>
            <p:ph type="dt" sz="half" idx="10"/>
          </p:nvPr>
        </p:nvSpPr>
        <p:spPr/>
        <p:txBody>
          <a:bodyPr/>
          <a:lstStyle/>
          <a:p>
            <a:fld id="{CE1DA07A-9201-4B4B-BAF2-015AFA30F520}" type="datetime1">
              <a:rPr lang="en-US">
                <a:solidFill>
                  <a:prstClr val="black"/>
                </a:solidFill>
              </a:rPr>
              <a:pPr/>
              <a:t>3/25/2020</a:t>
            </a:fld>
            <a:endParaRPr>
              <a:solidFill>
                <a:prstClr val="black"/>
              </a:solidFill>
            </a:endParaRPr>
          </a:p>
        </p:txBody>
      </p:sp>
      <p:sp>
        <p:nvSpPr>
          <p:cNvPr id="9" name="Slide Number Placeholder 8"/>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0821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3" name="Date Placeholder 2"/>
          <p:cNvSpPr>
            <a:spLocks noGrp="1"/>
          </p:cNvSpPr>
          <p:nvPr>
            <p:ph type="dt" sz="half" idx="10"/>
          </p:nvPr>
        </p:nvSpPr>
        <p:spPr/>
        <p:txBody>
          <a:bodyPr/>
          <a:lstStyle/>
          <a:p>
            <a:fld id="{73D7E00A-486F-4252-8B1D-E32645521F49}" type="datetime1">
              <a:rPr lang="en-US">
                <a:solidFill>
                  <a:prstClr val="black"/>
                </a:solidFill>
              </a:rPr>
              <a:pPr/>
              <a:t>3/25/2020</a:t>
            </a:fld>
            <a:endParaRPr>
              <a:solidFill>
                <a:prstClr val="black"/>
              </a:solidFill>
            </a:endParaRPr>
          </a:p>
        </p:txBody>
      </p:sp>
      <p:sp>
        <p:nvSpPr>
          <p:cNvPr id="5" name="Slide Number Placeholder 4"/>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5591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1914" y="-1"/>
            <a:ext cx="9141714" cy="51435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tIns="34290" rIns="68580" bIns="34290" rtlCol="0" anchor="ctr"/>
          <a:lstStyle/>
          <a:p>
            <a:pPr algn="ctr" defTabSz="685800"/>
            <a:endParaRPr>
              <a:solidFill>
                <a:prstClr val="white"/>
              </a:solidFill>
            </a:endParaRPr>
          </a:p>
        </p:txBody>
      </p:sp>
      <p:sp>
        <p:nvSpPr>
          <p:cNvPr id="3" name="Footer Placeholder 2"/>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2" name="Date Placeholder 1"/>
          <p:cNvSpPr>
            <a:spLocks noGrp="1"/>
          </p:cNvSpPr>
          <p:nvPr>
            <p:ph type="dt" sz="half" idx="10"/>
          </p:nvPr>
        </p:nvSpPr>
        <p:spPr/>
        <p:txBody>
          <a:bodyPr/>
          <a:lstStyle/>
          <a:p>
            <a:fld id="{8DDF5F92-E675-4B36-9A60-69A962A68675}" type="datetime1">
              <a:rPr lang="en-US">
                <a:solidFill>
                  <a:prstClr val="black"/>
                </a:solidFill>
              </a:rPr>
              <a:pPr/>
              <a:t>3/25/2020</a:t>
            </a:fld>
            <a:endParaRPr>
              <a:solidFill>
                <a:prstClr val="black"/>
              </a:solidFill>
            </a:endParaRPr>
          </a:p>
        </p:txBody>
      </p:sp>
      <p:sp>
        <p:nvSpPr>
          <p:cNvPr id="4" name="Slide Number Placeholder 3"/>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64491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51" indent="0">
              <a:buNone/>
              <a:defRPr sz="1400">
                <a:solidFill>
                  <a:schemeClr val="tx1">
                    <a:tint val="75000"/>
                  </a:schemeClr>
                </a:solidFill>
              </a:defRPr>
            </a:lvl3pPr>
            <a:lvl4pPr marL="1028627" indent="0">
              <a:buNone/>
              <a:defRPr sz="1200">
                <a:solidFill>
                  <a:schemeClr val="tx1">
                    <a:tint val="75000"/>
                  </a:schemeClr>
                </a:solidFill>
              </a:defRPr>
            </a:lvl4pPr>
            <a:lvl5pPr marL="1371502" indent="0">
              <a:buNone/>
              <a:defRPr sz="1200">
                <a:solidFill>
                  <a:schemeClr val="tx1">
                    <a:tint val="75000"/>
                  </a:schemeClr>
                </a:solidFill>
              </a:defRPr>
            </a:lvl5pPr>
            <a:lvl6pPr marL="1714376" indent="0">
              <a:buNone/>
              <a:defRPr sz="1200">
                <a:solidFill>
                  <a:schemeClr val="tx1">
                    <a:tint val="75000"/>
                  </a:schemeClr>
                </a:solidFill>
              </a:defRPr>
            </a:lvl6pPr>
            <a:lvl7pPr marL="2057252" indent="0">
              <a:buNone/>
              <a:defRPr sz="1200">
                <a:solidFill>
                  <a:schemeClr val="tx1">
                    <a:tint val="75000"/>
                  </a:schemeClr>
                </a:solidFill>
              </a:defRPr>
            </a:lvl7pPr>
            <a:lvl8pPr marL="2400127" indent="0">
              <a:buNone/>
              <a:defRPr sz="1200">
                <a:solidFill>
                  <a:schemeClr val="tx1">
                    <a:tint val="75000"/>
                  </a:schemeClr>
                </a:solidFill>
              </a:defRPr>
            </a:lvl8pPr>
            <a:lvl9pPr marL="274300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2026334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571500"/>
            <a:ext cx="2532850" cy="2057400"/>
          </a:xfrm>
        </p:spPr>
        <p:txBody>
          <a:bodyPr anchor="b">
            <a:normAutofit/>
          </a:bodyPr>
          <a:lstStyle>
            <a:lvl1pPr>
              <a:defRPr sz="2400" b="0"/>
            </a:lvl1pPr>
          </a:lstStyle>
          <a:p>
            <a:r>
              <a:rPr lang="en-US"/>
              <a:t>Click to edit Master title style</a:t>
            </a:r>
            <a:endParaRPr/>
          </a:p>
        </p:txBody>
      </p:sp>
      <p:sp>
        <p:nvSpPr>
          <p:cNvPr id="3" name="Content Placeholder 2"/>
          <p:cNvSpPr>
            <a:spLocks noGrp="1"/>
          </p:cNvSpPr>
          <p:nvPr>
            <p:ph idx="1"/>
          </p:nvPr>
        </p:nvSpPr>
        <p:spPr>
          <a:xfrm>
            <a:off x="570310" y="514350"/>
            <a:ext cx="5143500" cy="3429000"/>
          </a:xfrm>
        </p:spPr>
        <p:txBody>
          <a:bodyP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5610" y="2665578"/>
            <a:ext cx="2532850" cy="1277772"/>
          </a:xfrm>
        </p:spPr>
        <p:txBody>
          <a:bodyPr>
            <a:normAutofit/>
          </a:bodyPr>
          <a:lstStyle>
            <a:lvl1pPr marL="0" indent="0">
              <a:lnSpc>
                <a:spcPct val="90000"/>
              </a:lnSpc>
              <a:spcBef>
                <a:spcPts val="600"/>
              </a:spcBef>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AF6E2C9B-5FA2-460D-9BE7-B0812FC2A6FF}"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626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571500"/>
            <a:ext cx="2532850" cy="2057400"/>
          </a:xfrm>
        </p:spPr>
        <p:txBody>
          <a:bodyPr anchor="b">
            <a:normAutofit/>
          </a:bodyPr>
          <a:lstStyle>
            <a:lvl1pPr>
              <a:defRPr sz="2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70310" y="514350"/>
            <a:ext cx="5143500" cy="3429000"/>
          </a:xfrm>
          <a:solidFill>
            <a:schemeClr val="bg1">
              <a:lumMod val="95000"/>
            </a:schemeClr>
          </a:solidFill>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6095610" y="2665578"/>
            <a:ext cx="2532850" cy="1277772"/>
          </a:xfrm>
        </p:spPr>
        <p:txBody>
          <a:bodyPr>
            <a:normAutofit/>
          </a:bodyPr>
          <a:lstStyle>
            <a:lvl1pPr marL="0" indent="0">
              <a:lnSpc>
                <a:spcPct val="100000"/>
              </a:lnSpc>
              <a:spcBef>
                <a:spcPts val="600"/>
              </a:spcBef>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5" name="Date Placeholder 4"/>
          <p:cNvSpPr>
            <a:spLocks noGrp="1"/>
          </p:cNvSpPr>
          <p:nvPr>
            <p:ph type="dt" sz="half" idx="10"/>
          </p:nvPr>
        </p:nvSpPr>
        <p:spPr/>
        <p:txBody>
          <a:bodyPr/>
          <a:lstStyle/>
          <a:p>
            <a:fld id="{1D374940-A916-4C8B-9648-02A2D3898F9E}" type="datetime1">
              <a:rPr lang="en-US">
                <a:solidFill>
                  <a:prstClr val="black"/>
                </a:solidFill>
              </a:rPr>
              <a:pPr/>
              <a:t>3/25/2020</a:t>
            </a:fld>
            <a:endParaRPr>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2621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5F4E5243-F52A-4D37-9694-EB26C6C31910}"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0712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05978"/>
            <a:ext cx="1971675" cy="408027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205978"/>
            <a:ext cx="5800725" cy="408027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solidFill>
                  <a:prstClr val="black"/>
                </a:solidFill>
              </a:rPr>
              <a:t>Add a footer</a:t>
            </a:r>
            <a:endParaRPr>
              <a:solidFill>
                <a:prstClr val="black"/>
              </a:solidFill>
            </a:endParaRPr>
          </a:p>
        </p:txBody>
      </p:sp>
      <p:sp>
        <p:nvSpPr>
          <p:cNvPr id="4" name="Date Placeholder 3"/>
          <p:cNvSpPr>
            <a:spLocks noGrp="1"/>
          </p:cNvSpPr>
          <p:nvPr>
            <p:ph type="dt" sz="half" idx="10"/>
          </p:nvPr>
        </p:nvSpPr>
        <p:spPr/>
        <p:txBody>
          <a:bodyPr/>
          <a:lstStyle/>
          <a:p>
            <a:fld id="{3A77B6E1-634A-48DC-9E8B-D894023267EF}" type="datetime1">
              <a:rPr lang="en-US">
                <a:solidFill>
                  <a:prstClr val="black"/>
                </a:solidFill>
              </a:rPr>
              <a:pPr/>
              <a:t>3/25/2020</a:t>
            </a:fld>
            <a:endParaRPr>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58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8845BC-6FD4-4548-9C6F-F03E4CE2849E}"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3440091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8845BC-6FD4-4548-9C6F-F03E4CE2849E}"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682155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8845BC-6FD4-4548-9C6F-F03E4CE2849E}"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181149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8845BC-6FD4-4548-9C6F-F03E4CE2849E}"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3508579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8845BC-6FD4-4548-9C6F-F03E4CE2849E}"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854137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8845BC-6FD4-4548-9C6F-F03E4CE2849E}"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131190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0F2AF2-EA92-44F8-853B-5E3554E36C48}"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16196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845BC-6FD4-4548-9C6F-F03E4CE2849E}"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3410624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8845BC-6FD4-4548-9C6F-F03E4CE2849E}"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3776390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8845BC-6FD4-4548-9C6F-F03E4CE2849E}"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1127359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8845BC-6FD4-4548-9C6F-F03E4CE2849E}"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3897333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8845BC-6FD4-4548-9C6F-F03E4CE2849E}"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5499E-76C2-4812-8C93-66B653368C93}" type="slidenum">
              <a:rPr lang="en-US" smtClean="0"/>
              <a:t>‹#›</a:t>
            </a:fld>
            <a:endParaRPr lang="en-US"/>
          </a:p>
        </p:txBody>
      </p:sp>
    </p:spTree>
    <p:extLst>
      <p:ext uri="{BB962C8B-B14F-4D97-AF65-F5344CB8AC3E}">
        <p14:creationId xmlns:p14="http://schemas.microsoft.com/office/powerpoint/2010/main" val="215721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51" indent="0">
              <a:buNone/>
              <a:defRPr sz="1400" b="1"/>
            </a:lvl3pPr>
            <a:lvl4pPr marL="1028627" indent="0">
              <a:buNone/>
              <a:defRPr sz="1200" b="1"/>
            </a:lvl4pPr>
            <a:lvl5pPr marL="1371502" indent="0">
              <a:buNone/>
              <a:defRPr sz="1200" b="1"/>
            </a:lvl5pPr>
            <a:lvl6pPr marL="1714376" indent="0">
              <a:buNone/>
              <a:defRPr sz="1200" b="1"/>
            </a:lvl6pPr>
            <a:lvl7pPr marL="2057252" indent="0">
              <a:buNone/>
              <a:defRPr sz="1200" b="1"/>
            </a:lvl7pPr>
            <a:lvl8pPr marL="2400127" indent="0">
              <a:buNone/>
              <a:defRPr sz="1200" b="1"/>
            </a:lvl8pPr>
            <a:lvl9pPr marL="274300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51" indent="0">
              <a:buNone/>
              <a:defRPr sz="1400" b="1"/>
            </a:lvl3pPr>
            <a:lvl4pPr marL="1028627" indent="0">
              <a:buNone/>
              <a:defRPr sz="1200" b="1"/>
            </a:lvl4pPr>
            <a:lvl5pPr marL="1371502" indent="0">
              <a:buNone/>
              <a:defRPr sz="1200" b="1"/>
            </a:lvl5pPr>
            <a:lvl6pPr marL="1714376" indent="0">
              <a:buNone/>
              <a:defRPr sz="1200" b="1"/>
            </a:lvl6pPr>
            <a:lvl7pPr marL="2057252" indent="0">
              <a:buNone/>
              <a:defRPr sz="1200" b="1"/>
            </a:lvl7pPr>
            <a:lvl8pPr marL="2400127" indent="0">
              <a:buNone/>
              <a:defRPr sz="1200" b="1"/>
            </a:lvl8pPr>
            <a:lvl9pPr marL="274300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0F2AF2-EA92-44F8-853B-5E3554E36C48}"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40690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0F2AF2-EA92-44F8-853B-5E3554E36C48}"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4540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109728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51" indent="0">
              <a:buNone/>
              <a:defRPr sz="900"/>
            </a:lvl3pPr>
            <a:lvl4pPr marL="1028627" indent="0">
              <a:buNone/>
              <a:defRPr sz="700"/>
            </a:lvl4pPr>
            <a:lvl5pPr marL="1371502" indent="0">
              <a:buNone/>
              <a:defRPr sz="700"/>
            </a:lvl5pPr>
            <a:lvl6pPr marL="1714376" indent="0">
              <a:buNone/>
              <a:defRPr sz="700"/>
            </a:lvl6pPr>
            <a:lvl7pPr marL="2057252" indent="0">
              <a:buNone/>
              <a:defRPr sz="700"/>
            </a:lvl7pPr>
            <a:lvl8pPr marL="2400127" indent="0">
              <a:buNone/>
              <a:defRPr sz="700"/>
            </a:lvl8pPr>
            <a:lvl9pPr marL="274300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34450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51" indent="0">
              <a:buNone/>
              <a:defRPr sz="1800"/>
            </a:lvl3pPr>
            <a:lvl4pPr marL="1028627" indent="0">
              <a:buNone/>
              <a:defRPr sz="1500"/>
            </a:lvl4pPr>
            <a:lvl5pPr marL="1371502" indent="0">
              <a:buNone/>
              <a:defRPr sz="1500"/>
            </a:lvl5pPr>
            <a:lvl6pPr marL="1714376" indent="0">
              <a:buNone/>
              <a:defRPr sz="1500"/>
            </a:lvl6pPr>
            <a:lvl7pPr marL="2057252" indent="0">
              <a:buNone/>
              <a:defRPr sz="1500"/>
            </a:lvl7pPr>
            <a:lvl8pPr marL="2400127" indent="0">
              <a:buNone/>
              <a:defRPr sz="1500"/>
            </a:lvl8pPr>
            <a:lvl9pPr marL="2743004" indent="0">
              <a:buNone/>
              <a:defRPr sz="1500"/>
            </a:lvl9pPr>
          </a:lstStyle>
          <a:p>
            <a:r>
              <a:rPr lang="en-US"/>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51" indent="0">
              <a:buNone/>
              <a:defRPr sz="900"/>
            </a:lvl3pPr>
            <a:lvl4pPr marL="1028627" indent="0">
              <a:buNone/>
              <a:defRPr sz="700"/>
            </a:lvl4pPr>
            <a:lvl5pPr marL="1371502" indent="0">
              <a:buNone/>
              <a:defRPr sz="700"/>
            </a:lvl5pPr>
            <a:lvl6pPr marL="1714376" indent="0">
              <a:buNone/>
              <a:defRPr sz="700"/>
            </a:lvl6pPr>
            <a:lvl7pPr marL="2057252" indent="0">
              <a:buNone/>
              <a:defRPr sz="700"/>
            </a:lvl7pPr>
            <a:lvl8pPr marL="2400127" indent="0">
              <a:buNone/>
              <a:defRPr sz="700"/>
            </a:lvl8pPr>
            <a:lvl9pPr marL="274300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t>‹#›</a:t>
            </a:fld>
            <a:endParaRPr lang="en-US"/>
          </a:p>
        </p:txBody>
      </p:sp>
    </p:spTree>
    <p:extLst>
      <p:ext uri="{BB962C8B-B14F-4D97-AF65-F5344CB8AC3E}">
        <p14:creationId xmlns:p14="http://schemas.microsoft.com/office/powerpoint/2010/main" val="364242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34289" tIns="17144" rIns="34289" bIns="17144"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34289" tIns="17144" rIns="34289" bIns="171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34289" tIns="17144" rIns="34289" bIns="17144" rtlCol="0" anchor="ctr"/>
          <a:lstStyle>
            <a:lvl1pPr algn="l">
              <a:defRPr sz="900">
                <a:solidFill>
                  <a:schemeClr val="tx1">
                    <a:tint val="75000"/>
                  </a:schemeClr>
                </a:solidFill>
              </a:defRPr>
            </a:lvl1pPr>
          </a:lstStyle>
          <a:p>
            <a:fld id="{C20F2AF2-EA92-44F8-853B-5E3554E36C48}" type="datetimeFigureOut">
              <a:rPr lang="en-US" smtClean="0"/>
              <a:t>3/25/2020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34289" tIns="17144" rIns="34289" bIns="17144"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34289" tIns="17144" rIns="34289" bIns="17144" rtlCol="0" anchor="ctr"/>
          <a:lstStyle>
            <a:lvl1pPr algn="r">
              <a:defRPr sz="900">
                <a:solidFill>
                  <a:schemeClr val="tx1">
                    <a:tint val="75000"/>
                  </a:schemeClr>
                </a:solidFill>
              </a:defRPr>
            </a:lvl1pPr>
          </a:lstStyle>
          <a:p>
            <a:fld id="{C7575539-BFBE-477A-BDB6-9CA7B44D81A5}" type="slidenum">
              <a:rPr lang="en-US" smtClean="0"/>
              <a:t>‹#›</a:t>
            </a:fld>
            <a:endParaRPr lang="en-US"/>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5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5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5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9" indent="-171438" algn="l" defTabSz="68575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4"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8"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14"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90"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65"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42" indent="-171438" algn="l" defTabSz="6857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51" rtl="0" eaLnBrk="1" latinLnBrk="0" hangingPunct="1">
        <a:defRPr sz="1400" kern="1200">
          <a:solidFill>
            <a:schemeClr val="tx1"/>
          </a:solidFill>
          <a:latin typeface="+mn-lt"/>
          <a:ea typeface="+mn-ea"/>
          <a:cs typeface="+mn-cs"/>
        </a:defRPr>
      </a:lvl1pPr>
      <a:lvl2pPr marL="342875" algn="l" defTabSz="685751" rtl="0" eaLnBrk="1" latinLnBrk="0" hangingPunct="1">
        <a:defRPr sz="1400" kern="1200">
          <a:solidFill>
            <a:schemeClr val="tx1"/>
          </a:solidFill>
          <a:latin typeface="+mn-lt"/>
          <a:ea typeface="+mn-ea"/>
          <a:cs typeface="+mn-cs"/>
        </a:defRPr>
      </a:lvl2pPr>
      <a:lvl3pPr marL="685751" algn="l" defTabSz="685751" rtl="0" eaLnBrk="1" latinLnBrk="0" hangingPunct="1">
        <a:defRPr sz="1400" kern="1200">
          <a:solidFill>
            <a:schemeClr val="tx1"/>
          </a:solidFill>
          <a:latin typeface="+mn-lt"/>
          <a:ea typeface="+mn-ea"/>
          <a:cs typeface="+mn-cs"/>
        </a:defRPr>
      </a:lvl3pPr>
      <a:lvl4pPr marL="1028627" algn="l" defTabSz="685751" rtl="0" eaLnBrk="1" latinLnBrk="0" hangingPunct="1">
        <a:defRPr sz="1400" kern="1200">
          <a:solidFill>
            <a:schemeClr val="tx1"/>
          </a:solidFill>
          <a:latin typeface="+mn-lt"/>
          <a:ea typeface="+mn-ea"/>
          <a:cs typeface="+mn-cs"/>
        </a:defRPr>
      </a:lvl4pPr>
      <a:lvl5pPr marL="1371502" algn="l" defTabSz="685751" rtl="0" eaLnBrk="1" latinLnBrk="0" hangingPunct="1">
        <a:defRPr sz="1400" kern="1200">
          <a:solidFill>
            <a:schemeClr val="tx1"/>
          </a:solidFill>
          <a:latin typeface="+mn-lt"/>
          <a:ea typeface="+mn-ea"/>
          <a:cs typeface="+mn-cs"/>
        </a:defRPr>
      </a:lvl5pPr>
      <a:lvl6pPr marL="1714376" algn="l" defTabSz="685751" rtl="0" eaLnBrk="1" latinLnBrk="0" hangingPunct="1">
        <a:defRPr sz="1400" kern="1200">
          <a:solidFill>
            <a:schemeClr val="tx1"/>
          </a:solidFill>
          <a:latin typeface="+mn-lt"/>
          <a:ea typeface="+mn-ea"/>
          <a:cs typeface="+mn-cs"/>
        </a:defRPr>
      </a:lvl6pPr>
      <a:lvl7pPr marL="2057252" algn="l" defTabSz="685751" rtl="0" eaLnBrk="1" latinLnBrk="0" hangingPunct="1">
        <a:defRPr sz="1400" kern="1200">
          <a:solidFill>
            <a:schemeClr val="tx1"/>
          </a:solidFill>
          <a:latin typeface="+mn-lt"/>
          <a:ea typeface="+mn-ea"/>
          <a:cs typeface="+mn-cs"/>
        </a:defRPr>
      </a:lvl7pPr>
      <a:lvl8pPr marL="2400127" algn="l" defTabSz="685751" rtl="0" eaLnBrk="1" latinLnBrk="0" hangingPunct="1">
        <a:defRPr sz="1400" kern="1200">
          <a:solidFill>
            <a:schemeClr val="tx1"/>
          </a:solidFill>
          <a:latin typeface="+mn-lt"/>
          <a:ea typeface="+mn-ea"/>
          <a:cs typeface="+mn-cs"/>
        </a:defRPr>
      </a:lvl8pPr>
      <a:lvl9pPr marL="2743004" algn="l" defTabSz="685751"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1914" y="-1"/>
            <a:ext cx="9141714" cy="51435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189" tIns="34289" rIns="68577" bIns="34289" rtlCol="0" anchor="ctr"/>
          <a:lstStyle/>
          <a:p>
            <a:pPr algn="ctr" defTabSz="685766"/>
            <a:endParaRPr>
              <a:solidFill>
                <a:prstClr val="white"/>
              </a:solidFill>
            </a:endParaRPr>
          </a:p>
        </p:txBody>
      </p:sp>
      <p:sp>
        <p:nvSpPr>
          <p:cNvPr id="8" name="water3"/>
          <p:cNvSpPr/>
          <p:nvPr/>
        </p:nvSpPr>
        <p:spPr bwMode="gray">
          <a:xfrm>
            <a:off x="1914" y="4548076"/>
            <a:ext cx="9141714" cy="595424"/>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a:solidFill>
                <a:prstClr val="white"/>
              </a:solidFill>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069" y="4692138"/>
            <a:ext cx="9141714" cy="347407"/>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4484546"/>
            <a:ext cx="9141714" cy="201216"/>
          </a:xfrm>
          <a:prstGeom prst="rect">
            <a:avLst/>
          </a:prstGeom>
          <a:noFill/>
          <a:ln>
            <a:noFill/>
          </a:ln>
        </p:spPr>
      </p:pic>
      <p:sp>
        <p:nvSpPr>
          <p:cNvPr id="2" name="Title Placeholder 1"/>
          <p:cNvSpPr>
            <a:spLocks noGrp="1"/>
          </p:cNvSpPr>
          <p:nvPr>
            <p:ph type="title"/>
          </p:nvPr>
        </p:nvSpPr>
        <p:spPr>
          <a:xfrm>
            <a:off x="1005843" y="198882"/>
            <a:ext cx="7132319" cy="816102"/>
          </a:xfrm>
          <a:prstGeom prst="rect">
            <a:avLst/>
          </a:prstGeom>
        </p:spPr>
        <p:txBody>
          <a:bodyPr vert="horz" lIns="68577" tIns="34289" rIns="68577" bIns="34289" rtlCol="0" anchor="b">
            <a:normAutofit/>
          </a:bodyPr>
          <a:lstStyle/>
          <a:p>
            <a:r>
              <a:rPr lang="en-US"/>
              <a:t>Click to edit Master title style</a:t>
            </a:r>
            <a:endParaRPr/>
          </a:p>
        </p:txBody>
      </p:sp>
      <p:sp>
        <p:nvSpPr>
          <p:cNvPr id="3" name="Text Placeholder 2"/>
          <p:cNvSpPr>
            <a:spLocks noGrp="1"/>
          </p:cNvSpPr>
          <p:nvPr>
            <p:ph type="body" idx="1"/>
          </p:nvPr>
        </p:nvSpPr>
        <p:spPr>
          <a:xfrm>
            <a:off x="1005840" y="1179576"/>
            <a:ext cx="7132320" cy="3106674"/>
          </a:xfrm>
          <a:prstGeom prst="rect">
            <a:avLst/>
          </a:prstGeom>
        </p:spPr>
        <p:txBody>
          <a:bodyPr vert="horz" lIns="68577" tIns="34289" rIns="6857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05840" y="4951476"/>
            <a:ext cx="5369814" cy="178308"/>
          </a:xfrm>
          <a:prstGeom prst="rect">
            <a:avLst/>
          </a:prstGeom>
        </p:spPr>
        <p:txBody>
          <a:bodyPr vert="horz" lIns="68577" tIns="34289" rIns="68577" bIns="34289" rtlCol="0" anchor="ctr"/>
          <a:lstStyle>
            <a:lvl1pPr algn="l">
              <a:defRPr sz="800" cap="all" baseline="0">
                <a:solidFill>
                  <a:schemeClr val="tx1"/>
                </a:solidFill>
              </a:defRPr>
            </a:lvl1pPr>
          </a:lstStyle>
          <a:p>
            <a:pPr defTabSz="685766"/>
            <a:r>
              <a:rPr lang="en-US">
                <a:solidFill>
                  <a:prstClr val="black"/>
                </a:solidFill>
              </a:rPr>
              <a:t>Add a footer</a:t>
            </a:r>
          </a:p>
        </p:txBody>
      </p:sp>
      <p:sp>
        <p:nvSpPr>
          <p:cNvPr id="4" name="Date Placeholder 3"/>
          <p:cNvSpPr>
            <a:spLocks noGrp="1"/>
          </p:cNvSpPr>
          <p:nvPr>
            <p:ph type="dt" sz="half" idx="2"/>
          </p:nvPr>
        </p:nvSpPr>
        <p:spPr>
          <a:xfrm>
            <a:off x="6656832" y="4951476"/>
            <a:ext cx="720090" cy="178308"/>
          </a:xfrm>
          <a:prstGeom prst="rect">
            <a:avLst/>
          </a:prstGeom>
        </p:spPr>
        <p:txBody>
          <a:bodyPr vert="horz" lIns="68577" tIns="34289" rIns="68577" bIns="34289" rtlCol="0" anchor="ctr"/>
          <a:lstStyle>
            <a:lvl1pPr algn="l">
              <a:defRPr sz="800" cap="all" baseline="0">
                <a:solidFill>
                  <a:schemeClr val="tx1"/>
                </a:solidFill>
              </a:defRPr>
            </a:lvl1pPr>
          </a:lstStyle>
          <a:p>
            <a:pPr defTabSz="685766"/>
            <a:fld id="{5586B75A-687E-405C-8A0B-8D00578BA2C3}" type="datetime1">
              <a:rPr lang="en-US" smtClean="0">
                <a:solidFill>
                  <a:prstClr val="black"/>
                </a:solidFill>
              </a:rPr>
              <a:pPr defTabSz="685766"/>
              <a:t>3/25/2020</a:t>
            </a:fld>
            <a:endParaRPr lang="en-US">
              <a:solidFill>
                <a:prstClr val="black"/>
              </a:solidFill>
            </a:endParaRPr>
          </a:p>
        </p:txBody>
      </p:sp>
      <p:sp>
        <p:nvSpPr>
          <p:cNvPr id="6" name="Slide Number Placeholder 5"/>
          <p:cNvSpPr>
            <a:spLocks noGrp="1"/>
          </p:cNvSpPr>
          <p:nvPr>
            <p:ph type="sldNum" sz="quarter" idx="4"/>
          </p:nvPr>
        </p:nvSpPr>
        <p:spPr>
          <a:xfrm>
            <a:off x="7658100" y="4951476"/>
            <a:ext cx="480060" cy="178308"/>
          </a:xfrm>
          <a:prstGeom prst="rect">
            <a:avLst/>
          </a:prstGeom>
        </p:spPr>
        <p:txBody>
          <a:bodyPr vert="horz" lIns="68577" tIns="34289" rIns="68577" bIns="34289" rtlCol="0" anchor="ctr"/>
          <a:lstStyle>
            <a:lvl1pPr algn="r">
              <a:defRPr sz="800" cap="all" baseline="0">
                <a:solidFill>
                  <a:schemeClr val="tx1"/>
                </a:solidFill>
              </a:defRPr>
            </a:lvl1pPr>
          </a:lstStyle>
          <a:p>
            <a:pPr defTabSz="685766"/>
            <a:fld id="{4FAB73BC-B049-4115-A692-8D63A059BFB8}" type="slidenum">
              <a:rPr lang="en-US" smtClean="0">
                <a:solidFill>
                  <a:prstClr val="black"/>
                </a:solidFill>
              </a:rPr>
              <a:pPr defTabSz="685766"/>
              <a:t>‹#›</a:t>
            </a:fld>
            <a:endParaRPr lang="en-US">
              <a:solidFill>
                <a:prstClr val="black"/>
              </a:solidFill>
            </a:endParaRPr>
          </a:p>
        </p:txBody>
      </p:sp>
      <p:pic>
        <p:nvPicPr>
          <p:cNvPr id="14" name="Picture 13">
            <a:extLst>
              <a:ext uri="{FF2B5EF4-FFF2-40B4-BE49-F238E27FC236}">
                <a16:creationId xmlns:a16="http://schemas.microsoft.com/office/drawing/2014/main" id="{3CD95785-0C3B-4669-8E9F-9D5CC4071AA2}"/>
              </a:ext>
            </a:extLst>
          </p:cNvPr>
          <p:cNvPicPr>
            <a:picLocks noChangeAspect="1"/>
          </p:cNvPicPr>
          <p:nvPr userDrawn="1"/>
        </p:nvPicPr>
        <p:blipFill>
          <a:blip r:embed="rId15"/>
          <a:stretch>
            <a:fillRect/>
          </a:stretch>
        </p:blipFill>
        <p:spPr>
          <a:xfrm>
            <a:off x="135512" y="3491345"/>
            <a:ext cx="1837855" cy="1620105"/>
          </a:xfrm>
          <a:prstGeom prst="rect">
            <a:avLst/>
          </a:prstGeom>
        </p:spPr>
      </p:pic>
    </p:spTree>
    <p:extLst>
      <p:ext uri="{BB962C8B-B14F-4D97-AF65-F5344CB8AC3E}">
        <p14:creationId xmlns:p14="http://schemas.microsoft.com/office/powerpoint/2010/main" val="1560593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66" rtl="0" eaLnBrk="1" latinLnBrk="0" hangingPunct="1">
        <a:lnSpc>
          <a:spcPct val="90000"/>
        </a:lnSpc>
        <a:spcBef>
          <a:spcPct val="0"/>
        </a:spcBef>
        <a:buNone/>
        <a:defRPr sz="2900" kern="1200">
          <a:solidFill>
            <a:srgbClr val="C00000"/>
          </a:solidFill>
          <a:latin typeface="+mj-lt"/>
          <a:ea typeface="+mj-ea"/>
          <a:cs typeface="+mj-cs"/>
        </a:defRPr>
      </a:lvl1pPr>
    </p:titleStyle>
    <p:bodyStyle>
      <a:lvl1pPr marL="205730" indent="-171442" algn="l" defTabSz="685766"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60" indent="-171442" algn="l" defTabSz="685766" rtl="0" eaLnBrk="1" latinLnBrk="0" hangingPunct="1">
        <a:lnSpc>
          <a:spcPct val="90000"/>
        </a:lnSpc>
        <a:spcBef>
          <a:spcPts val="750"/>
        </a:spcBef>
        <a:buSzPct val="100000"/>
        <a:buFont typeface="Arial" pitchFamily="34" charset="0"/>
        <a:buChar char="•"/>
        <a:defRPr sz="1400" kern="1200">
          <a:solidFill>
            <a:schemeClr val="accent2">
              <a:lumMod val="50000"/>
            </a:schemeClr>
          </a:solidFill>
          <a:latin typeface="+mn-lt"/>
          <a:ea typeface="+mn-ea"/>
          <a:cs typeface="+mn-cs"/>
        </a:defRPr>
      </a:lvl2pPr>
      <a:lvl3pPr marL="617189" indent="-171442" algn="l" defTabSz="685766"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20" indent="-171442" algn="l" defTabSz="685766"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4pPr>
      <a:lvl5pPr marL="1028649" indent="-171442" algn="l" defTabSz="685766"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5pPr>
      <a:lvl6pPr marL="1234379" indent="-171442" algn="l" defTabSz="685766"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6pPr>
      <a:lvl7pPr marL="1440108" indent="-171442" algn="l" defTabSz="685766"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7pPr>
      <a:lvl8pPr marL="1645838" indent="-171442" algn="l" defTabSz="685766"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8pPr>
      <a:lvl9pPr marL="1680126" indent="0" algn="l" defTabSz="685766" rtl="0" eaLnBrk="1" latinLnBrk="0" hangingPunct="1">
        <a:lnSpc>
          <a:spcPct val="90000"/>
        </a:lnSpc>
        <a:spcBef>
          <a:spcPts val="600"/>
        </a:spcBef>
        <a:buSzPct val="100000"/>
        <a:buFont typeface="Arial" pitchFamily="34" charset="0"/>
        <a:buNone/>
        <a:defRPr sz="1100" kern="1200">
          <a:solidFill>
            <a:schemeClr val="accent2">
              <a:lumMod val="50000"/>
            </a:schemeClr>
          </a:solidFill>
          <a:latin typeface="+mn-lt"/>
          <a:ea typeface="+mn-ea"/>
          <a:cs typeface="+mn-cs"/>
        </a:defRPr>
      </a:lvl9pPr>
    </p:bodyStyle>
    <p:otherStyle>
      <a:defPPr>
        <a:defRPr/>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1914" y="-1"/>
            <a:ext cx="9141714" cy="51435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tIns="34290" rIns="68580" bIns="34290" rtlCol="0" anchor="ctr"/>
          <a:lstStyle/>
          <a:p>
            <a:pPr algn="ctr" defTabSz="685800"/>
            <a:endParaRPr>
              <a:solidFill>
                <a:prstClr val="white"/>
              </a:solidFill>
            </a:endParaRPr>
          </a:p>
        </p:txBody>
      </p:sp>
      <p:sp>
        <p:nvSpPr>
          <p:cNvPr id="8" name="water3"/>
          <p:cNvSpPr/>
          <p:nvPr/>
        </p:nvSpPr>
        <p:spPr bwMode="gray">
          <a:xfrm>
            <a:off x="1914" y="4548076"/>
            <a:ext cx="9141714" cy="595424"/>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a:solidFill>
                <a:prstClr val="white"/>
              </a:solidFill>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069" y="4692136"/>
            <a:ext cx="9141714" cy="347407"/>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4484546"/>
            <a:ext cx="9141714" cy="201216"/>
          </a:xfrm>
          <a:prstGeom prst="rect">
            <a:avLst/>
          </a:prstGeom>
          <a:noFill/>
          <a:ln>
            <a:noFill/>
          </a:ln>
        </p:spPr>
      </p:pic>
      <p:sp>
        <p:nvSpPr>
          <p:cNvPr id="2" name="Title Placeholder 1"/>
          <p:cNvSpPr>
            <a:spLocks noGrp="1"/>
          </p:cNvSpPr>
          <p:nvPr>
            <p:ph type="title"/>
          </p:nvPr>
        </p:nvSpPr>
        <p:spPr>
          <a:xfrm>
            <a:off x="1005841" y="198882"/>
            <a:ext cx="7132319" cy="816102"/>
          </a:xfrm>
          <a:prstGeom prst="rect">
            <a:avLst/>
          </a:prstGeom>
        </p:spPr>
        <p:txBody>
          <a:bodyPr vert="horz" lIns="68580" tIns="34290" rIns="68580" bIns="34290" rtlCol="0" anchor="b">
            <a:normAutofit/>
          </a:bodyPr>
          <a:lstStyle/>
          <a:p>
            <a:r>
              <a:rPr lang="en-US"/>
              <a:t>Click to edit Master title style</a:t>
            </a:r>
            <a:endParaRPr/>
          </a:p>
        </p:txBody>
      </p:sp>
      <p:sp>
        <p:nvSpPr>
          <p:cNvPr id="3" name="Text Placeholder 2"/>
          <p:cNvSpPr>
            <a:spLocks noGrp="1"/>
          </p:cNvSpPr>
          <p:nvPr>
            <p:ph type="body" idx="1"/>
          </p:nvPr>
        </p:nvSpPr>
        <p:spPr>
          <a:xfrm>
            <a:off x="1005840" y="1179576"/>
            <a:ext cx="7132320" cy="310667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05840" y="4951476"/>
            <a:ext cx="5369814" cy="178308"/>
          </a:xfrm>
          <a:prstGeom prst="rect">
            <a:avLst/>
          </a:prstGeom>
        </p:spPr>
        <p:txBody>
          <a:bodyPr vert="horz" lIns="68580" tIns="34290" rIns="68580" bIns="34290" rtlCol="0" anchor="ctr"/>
          <a:lstStyle>
            <a:lvl1pPr algn="l">
              <a:defRPr sz="800" cap="all" baseline="0">
                <a:solidFill>
                  <a:schemeClr val="tx1"/>
                </a:solidFill>
              </a:defRPr>
            </a:lvl1pPr>
          </a:lstStyle>
          <a:p>
            <a:pPr defTabSz="685800"/>
            <a:r>
              <a:rPr lang="en-US">
                <a:solidFill>
                  <a:prstClr val="black"/>
                </a:solidFill>
              </a:rPr>
              <a:t>Add a footer</a:t>
            </a:r>
          </a:p>
        </p:txBody>
      </p:sp>
      <p:sp>
        <p:nvSpPr>
          <p:cNvPr id="4" name="Date Placeholder 3"/>
          <p:cNvSpPr>
            <a:spLocks noGrp="1"/>
          </p:cNvSpPr>
          <p:nvPr>
            <p:ph type="dt" sz="half" idx="2"/>
          </p:nvPr>
        </p:nvSpPr>
        <p:spPr>
          <a:xfrm>
            <a:off x="6656832" y="4951476"/>
            <a:ext cx="720090" cy="178308"/>
          </a:xfrm>
          <a:prstGeom prst="rect">
            <a:avLst/>
          </a:prstGeom>
        </p:spPr>
        <p:txBody>
          <a:bodyPr vert="horz" lIns="68580" tIns="34290" rIns="68580" bIns="34290" rtlCol="0" anchor="ctr"/>
          <a:lstStyle>
            <a:lvl1pPr algn="l">
              <a:defRPr sz="800" cap="all" baseline="0">
                <a:solidFill>
                  <a:schemeClr val="tx1"/>
                </a:solidFill>
              </a:defRPr>
            </a:lvl1pPr>
          </a:lstStyle>
          <a:p>
            <a:pPr defTabSz="685800"/>
            <a:fld id="{5586B75A-687E-405C-8A0B-8D00578BA2C3}" type="datetime1">
              <a:rPr lang="en-US" smtClean="0">
                <a:solidFill>
                  <a:prstClr val="black"/>
                </a:solidFill>
              </a:rPr>
              <a:pPr defTabSz="685800"/>
              <a:t>3/25/2020</a:t>
            </a:fld>
            <a:endParaRPr lang="en-US">
              <a:solidFill>
                <a:prstClr val="black"/>
              </a:solidFill>
            </a:endParaRPr>
          </a:p>
        </p:txBody>
      </p:sp>
      <p:sp>
        <p:nvSpPr>
          <p:cNvPr id="6" name="Slide Number Placeholder 5"/>
          <p:cNvSpPr>
            <a:spLocks noGrp="1"/>
          </p:cNvSpPr>
          <p:nvPr>
            <p:ph type="sldNum" sz="quarter" idx="4"/>
          </p:nvPr>
        </p:nvSpPr>
        <p:spPr>
          <a:xfrm>
            <a:off x="7658100" y="4951476"/>
            <a:ext cx="480060" cy="178308"/>
          </a:xfrm>
          <a:prstGeom prst="rect">
            <a:avLst/>
          </a:prstGeom>
        </p:spPr>
        <p:txBody>
          <a:bodyPr vert="horz" lIns="68580" tIns="34290" rIns="68580" bIns="34290" rtlCol="0" anchor="ctr"/>
          <a:lstStyle>
            <a:lvl1pPr algn="r">
              <a:defRPr sz="800" cap="all" baseline="0">
                <a:solidFill>
                  <a:schemeClr val="tx1"/>
                </a:solidFill>
              </a:defRPr>
            </a:lvl1pPr>
          </a:lstStyle>
          <a:p>
            <a:pPr defTabSz="685800"/>
            <a:fld id="{4FAB73BC-B049-4115-A692-8D63A059BFB8}" type="slidenum">
              <a:rPr lang="en-US" smtClean="0">
                <a:solidFill>
                  <a:prstClr val="black"/>
                </a:solidFill>
              </a:rPr>
              <a:pPr defTabSz="685800"/>
              <a:t>‹#›</a:t>
            </a:fld>
            <a:endParaRPr lang="en-US">
              <a:solidFill>
                <a:prstClr val="black"/>
              </a:solidFill>
            </a:endParaRPr>
          </a:p>
        </p:txBody>
      </p:sp>
      <p:pic>
        <p:nvPicPr>
          <p:cNvPr id="14" name="Picture 13">
            <a:extLst>
              <a:ext uri="{FF2B5EF4-FFF2-40B4-BE49-F238E27FC236}">
                <a16:creationId xmlns:a16="http://schemas.microsoft.com/office/drawing/2014/main" id="{3CD95785-0C3B-4669-8E9F-9D5CC4071AA2}"/>
              </a:ext>
            </a:extLst>
          </p:cNvPr>
          <p:cNvPicPr>
            <a:picLocks noChangeAspect="1"/>
          </p:cNvPicPr>
          <p:nvPr userDrawn="1"/>
        </p:nvPicPr>
        <p:blipFill>
          <a:blip r:embed="rId15"/>
          <a:stretch>
            <a:fillRect/>
          </a:stretch>
        </p:blipFill>
        <p:spPr>
          <a:xfrm>
            <a:off x="135510" y="3491345"/>
            <a:ext cx="1837855" cy="1620105"/>
          </a:xfrm>
          <a:prstGeom prst="rect">
            <a:avLst/>
          </a:prstGeom>
        </p:spPr>
      </p:pic>
    </p:spTree>
    <p:extLst>
      <p:ext uri="{BB962C8B-B14F-4D97-AF65-F5344CB8AC3E}">
        <p14:creationId xmlns:p14="http://schemas.microsoft.com/office/powerpoint/2010/main" val="3078247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900" kern="1200">
          <a:solidFill>
            <a:srgbClr val="C00000"/>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400" kern="1200">
          <a:solidFill>
            <a:schemeClr val="accent2">
              <a:lumMod val="50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10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sz="1100" kern="1200">
          <a:solidFill>
            <a:schemeClr val="accent2">
              <a:lumMod val="50000"/>
            </a:schemeClr>
          </a:solidFill>
          <a:latin typeface="+mn-lt"/>
          <a:ea typeface="+mn-ea"/>
          <a:cs typeface="+mn-cs"/>
        </a:defRPr>
      </a:lvl9pPr>
    </p:bodyStyle>
    <p:otherStyle>
      <a:defPPr>
        <a:defRPr/>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F8845BC-6FD4-4548-9C6F-F03E4CE2849E}" type="datetimeFigureOut">
              <a:rPr lang="en-US" smtClean="0"/>
              <a:t>3/25/2020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335499E-76C2-4812-8C93-66B653368C93}" type="slidenum">
              <a:rPr lang="en-US" smtClean="0"/>
              <a:t>‹#›</a:t>
            </a:fld>
            <a:endParaRPr lang="en-US"/>
          </a:p>
        </p:txBody>
      </p:sp>
    </p:spTree>
    <p:extLst>
      <p:ext uri="{BB962C8B-B14F-4D97-AF65-F5344CB8AC3E}">
        <p14:creationId xmlns:p14="http://schemas.microsoft.com/office/powerpoint/2010/main" val="17425144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02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ence, building, wooden, table&#10;&#10;Description automatically generated">
            <a:extLst>
              <a:ext uri="{FF2B5EF4-FFF2-40B4-BE49-F238E27FC236}">
                <a16:creationId xmlns:a16="http://schemas.microsoft.com/office/drawing/2014/main" id="{A97FEAD4-51F9-47C7-BCF7-DE069FFBF72E}"/>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9411" r="37454"/>
          <a:stretch/>
        </p:blipFill>
        <p:spPr>
          <a:xfrm>
            <a:off x="5316279" y="0"/>
            <a:ext cx="3827721" cy="5143500"/>
          </a:xfrm>
          <a:prstGeom prst="rect">
            <a:avLst/>
          </a:prstGeom>
        </p:spPr>
      </p:pic>
      <p:sp>
        <p:nvSpPr>
          <p:cNvPr id="19" name="TextBox 18"/>
          <p:cNvSpPr txBox="1"/>
          <p:nvPr/>
        </p:nvSpPr>
        <p:spPr>
          <a:xfrm>
            <a:off x="378373" y="209771"/>
            <a:ext cx="8273010" cy="588621"/>
          </a:xfrm>
          <a:prstGeom prst="rect">
            <a:avLst/>
          </a:prstGeom>
          <a:noFill/>
        </p:spPr>
        <p:txBody>
          <a:bodyPr wrap="square" lIns="34289" tIns="17144" rIns="34289" bIns="17144" rtlCol="0" anchor="t">
            <a:spAutoFit/>
          </a:bodyPr>
          <a:lstStyle/>
          <a:p>
            <a:r>
              <a:rPr lang="en-US" sz="3600" b="1" spc="-113" dirty="0">
                <a:solidFill>
                  <a:srgbClr val="223C6C"/>
                </a:solidFill>
                <a:latin typeface="Open Sans Extrabold" panose="020B0906030804020204" pitchFamily="34" charset="0"/>
                <a:ea typeface="Open Sans Extrabold" panose="020B0906030804020204" pitchFamily="34" charset="0"/>
                <a:cs typeface="Open Sans Extrabold" panose="020B0906030804020204" pitchFamily="34" charset="0"/>
              </a:rPr>
              <a:t>Force Majeure Clause</a:t>
            </a: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378373" y="904718"/>
            <a:ext cx="4597664" cy="4233465"/>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a:ea typeface="Open Sans" panose="020B0606030504020204" pitchFamily="34" charset="0"/>
                <a:cs typeface="Open Sans" panose="020B0606030504020204" pitchFamily="34" charset="0"/>
              </a:rPr>
              <a:t>“Acts of God” provision</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a:ea typeface="Open Sans" panose="020B0606030504020204" pitchFamily="34" charset="0"/>
                <a:cs typeface="Open Sans" panose="020B0606030504020204" pitchFamily="34" charset="0"/>
              </a:rPr>
              <a:t>Allocates the risk of performance if performance is delayed indefinitely or stopped completely due to circumstances outside of a party’s control that makes performance impossible, inadvisable, commercially impractical, or illegal. </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a:ea typeface="Open Sans" panose="020B0606030504020204" pitchFamily="34" charset="0"/>
                <a:cs typeface="Open Sans" panose="020B0606030504020204" pitchFamily="34" charset="0"/>
              </a:rPr>
              <a:t>Provides notice to the parties of the types of events that would cause a project to be suspended or that would excuse performance.</a:t>
            </a:r>
          </a:p>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a:ea typeface="Open Sans" panose="020B0606030504020204" pitchFamily="34" charset="0"/>
              <a:cs typeface="Open Sans" panose="020B0606030504020204" pitchFamily="34" charset="0"/>
            </a:endParaRPr>
          </a:p>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893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3C6C"/>
        </a:solidFill>
        <a:effectLst/>
      </p:bgPr>
    </p:bg>
    <p:spTree>
      <p:nvGrpSpPr>
        <p:cNvPr id="1" name=""/>
        <p:cNvGrpSpPr/>
        <p:nvPr/>
      </p:nvGrpSpPr>
      <p:grpSpPr>
        <a:xfrm>
          <a:off x="0" y="0"/>
          <a:ext cx="0" cy="0"/>
          <a:chOff x="0" y="0"/>
          <a:chExt cx="0" cy="0"/>
        </a:xfrm>
      </p:grpSpPr>
      <p:sp>
        <p:nvSpPr>
          <p:cNvPr id="19" name="TextBox 18"/>
          <p:cNvSpPr txBox="1"/>
          <p:nvPr/>
        </p:nvSpPr>
        <p:spPr>
          <a:xfrm>
            <a:off x="435495" y="196190"/>
            <a:ext cx="8273010" cy="588621"/>
          </a:xfrm>
          <a:prstGeom prst="rect">
            <a:avLst/>
          </a:prstGeom>
          <a:noFill/>
        </p:spPr>
        <p:txBody>
          <a:bodyPr wrap="square" lIns="34289" tIns="17144" rIns="34289" bIns="17144" rtlCol="0" anchor="t">
            <a:spAutoFit/>
          </a:bodyPr>
          <a:lstStyle/>
          <a:p>
            <a:r>
              <a:rPr lang="en-US" sz="3600" b="1" spc="-113"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Force Majeure Clause</a:t>
            </a: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435495" y="905668"/>
            <a:ext cx="8273010" cy="4375811"/>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chemeClr val="bg1"/>
              </a:buClr>
              <a:buSzPct val="100000"/>
              <a:buFont typeface="Verdana" panose="020B0604030504040204" pitchFamily="34" charset="0"/>
              <a:buChar char="●"/>
            </a:pPr>
            <a:r>
              <a:rPr lang="en-US" sz="1500" dirty="0">
                <a:solidFill>
                  <a:schemeClr val="bg1"/>
                </a:solidFill>
                <a:latin typeface="Open Sans"/>
                <a:ea typeface="Open Sans" panose="020B0606030504020204" pitchFamily="34" charset="0"/>
                <a:cs typeface="Open Sans" panose="020B0606030504020204" pitchFamily="34" charset="0"/>
              </a:rPr>
              <a:t>Temporarily suspend or terminate contract due to unexpected and unavoidable events </a:t>
            </a:r>
          </a:p>
          <a:p>
            <a:pPr marL="285164" indent="-285750" algn="just">
              <a:lnSpc>
                <a:spcPct val="150000"/>
              </a:lnSpc>
              <a:spcAft>
                <a:spcPts val="200"/>
              </a:spcAft>
              <a:buClr>
                <a:schemeClr val="bg1"/>
              </a:buClr>
              <a:buSzPct val="100000"/>
              <a:buFont typeface="Verdana" panose="020B0604030504040204" pitchFamily="34" charset="0"/>
              <a:buChar char="●"/>
            </a:pPr>
            <a:r>
              <a:rPr lang="en-US" sz="1500" dirty="0">
                <a:solidFill>
                  <a:schemeClr val="bg1"/>
                </a:solidFill>
                <a:latin typeface="Open Sans"/>
                <a:ea typeface="Open Sans" panose="020B0606030504020204" pitchFamily="34" charset="0"/>
                <a:cs typeface="Open Sans" panose="020B0606030504020204" pitchFamily="34" charset="0"/>
              </a:rPr>
              <a:t>Force majeure event must be:</a:t>
            </a:r>
          </a:p>
          <a:p>
            <a:pPr marL="628039" lvl="1" indent="-285750" algn="just">
              <a:lnSpc>
                <a:spcPct val="150000"/>
              </a:lnSpc>
              <a:spcAft>
                <a:spcPts val="200"/>
              </a:spcAft>
              <a:buClr>
                <a:schemeClr val="bg1"/>
              </a:buClr>
              <a:buSzPct val="100000"/>
              <a:buFont typeface="Courier New" panose="02070309020205020404" pitchFamily="49" charset="0"/>
              <a:buChar char="o"/>
            </a:pPr>
            <a:r>
              <a:rPr lang="en-US" sz="1500" dirty="0">
                <a:solidFill>
                  <a:schemeClr val="bg1"/>
                </a:solidFill>
                <a:latin typeface="Open Sans"/>
                <a:ea typeface="Open Sans" panose="020B0606030504020204" pitchFamily="34" charset="0"/>
                <a:cs typeface="Open Sans" panose="020B0606030504020204" pitchFamily="34" charset="0"/>
              </a:rPr>
              <a:t>Beyond the control of the contracting parties</a:t>
            </a:r>
          </a:p>
          <a:p>
            <a:pPr marL="628039" lvl="1" indent="-285750" algn="just">
              <a:lnSpc>
                <a:spcPct val="150000"/>
              </a:lnSpc>
              <a:spcAft>
                <a:spcPts val="200"/>
              </a:spcAft>
              <a:buClr>
                <a:schemeClr val="bg1"/>
              </a:buClr>
              <a:buSzPct val="100000"/>
              <a:buFont typeface="Courier New" panose="02070309020205020404" pitchFamily="49" charset="0"/>
              <a:buChar char="o"/>
            </a:pPr>
            <a:r>
              <a:rPr lang="en-US" sz="1500" dirty="0">
                <a:solidFill>
                  <a:schemeClr val="bg1"/>
                </a:solidFill>
                <a:latin typeface="Open Sans"/>
                <a:ea typeface="Open Sans" panose="020B0606030504020204" pitchFamily="34" charset="0"/>
                <a:cs typeface="Open Sans" panose="020B0606030504020204" pitchFamily="34" charset="0"/>
              </a:rPr>
              <a:t>Cannot be anticipated, foreseeable, or expected</a:t>
            </a:r>
          </a:p>
          <a:p>
            <a:pPr marL="628039" lvl="1" indent="-285750" algn="just">
              <a:lnSpc>
                <a:spcPct val="150000"/>
              </a:lnSpc>
              <a:spcAft>
                <a:spcPts val="200"/>
              </a:spcAft>
              <a:buClr>
                <a:schemeClr val="bg1"/>
              </a:buClr>
              <a:buSzPct val="100000"/>
              <a:buFont typeface="Courier New" panose="02070309020205020404" pitchFamily="49" charset="0"/>
              <a:buChar char="o"/>
            </a:pPr>
            <a:r>
              <a:rPr lang="en-US" sz="1500" dirty="0">
                <a:solidFill>
                  <a:schemeClr val="bg1"/>
                </a:solidFill>
                <a:latin typeface="Open Sans"/>
                <a:ea typeface="Open Sans" panose="020B0606030504020204" pitchFamily="34" charset="0"/>
                <a:cs typeface="Open Sans" panose="020B0606030504020204" pitchFamily="34" charset="0"/>
              </a:rPr>
              <a:t>Unavoidable</a:t>
            </a:r>
          </a:p>
          <a:p>
            <a:pPr marL="285164" indent="-285750" algn="just">
              <a:lnSpc>
                <a:spcPct val="150000"/>
              </a:lnSpc>
              <a:spcAft>
                <a:spcPts val="200"/>
              </a:spcAft>
              <a:buClr>
                <a:schemeClr val="bg1"/>
              </a:buClr>
              <a:buSzPct val="100000"/>
              <a:buFont typeface="Verdana" panose="020B0604030504040204" pitchFamily="34" charset="0"/>
              <a:buChar char="●"/>
            </a:pPr>
            <a:r>
              <a:rPr lang="en-US" sz="1500" dirty="0">
                <a:solidFill>
                  <a:schemeClr val="bg1"/>
                </a:solidFill>
                <a:latin typeface="Open Sans"/>
                <a:ea typeface="Open Sans" panose="020B0606030504020204" pitchFamily="34" charset="0"/>
                <a:cs typeface="Open Sans" panose="020B0606030504020204" pitchFamily="34" charset="0"/>
              </a:rPr>
              <a:t>Examples:</a:t>
            </a:r>
          </a:p>
          <a:p>
            <a:pPr marL="628039" lvl="1" indent="-285750" algn="just">
              <a:lnSpc>
                <a:spcPct val="150000"/>
              </a:lnSpc>
              <a:spcAft>
                <a:spcPts val="200"/>
              </a:spcAft>
              <a:buClr>
                <a:schemeClr val="bg1"/>
              </a:buClr>
              <a:buSzPct val="100000"/>
              <a:buFont typeface="Courier New" panose="02070309020205020404" pitchFamily="49" charset="0"/>
              <a:buChar char="o"/>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severe weather events: earthquakes, landslides, and wildfires</a:t>
            </a:r>
          </a:p>
          <a:p>
            <a:pPr marL="628039" lvl="1" indent="-285750" algn="just">
              <a:lnSpc>
                <a:spcPct val="150000"/>
              </a:lnSpc>
              <a:spcAft>
                <a:spcPts val="200"/>
              </a:spcAft>
              <a:buClr>
                <a:schemeClr val="bg1"/>
              </a:buClr>
              <a:buSzPct val="100000"/>
              <a:buFont typeface="Courier New" panose="02070309020205020404" pitchFamily="49" charset="0"/>
              <a:buChar char="o"/>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man-made events: riots, wars, terrorist attacks, explosions, labor strikes, scarcity of energy supplies</a:t>
            </a:r>
          </a:p>
          <a:p>
            <a:pPr marL="970915" lvl="2"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a:ea typeface="Open Sans" panose="020B0606030504020204" pitchFamily="34" charset="0"/>
              <a:cs typeface="Open Sans" panose="020B0606030504020204" pitchFamily="34" charset="0"/>
            </a:endParaRPr>
          </a:p>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a:ea typeface="Open Sans" panose="020B0606030504020204" pitchFamily="34" charset="0"/>
              <a:cs typeface="Open Sans" panose="020B0606030504020204" pitchFamily="34" charset="0"/>
            </a:endParaRPr>
          </a:p>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92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573234" y="905142"/>
            <a:ext cx="7997531" cy="688135"/>
          </a:xfrm>
          <a:prstGeom prst="rect">
            <a:avLst/>
          </a:prstGeom>
          <a:noFill/>
        </p:spPr>
        <p:txBody>
          <a:bodyPr wrap="square" lIns="34289" tIns="17144" rIns="34289" bIns="17144" rtlCol="0" anchor="t">
            <a:spAutoFit/>
          </a:bodyPr>
          <a:lstStyle/>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a:solidFill>
                <a:srgbClr val="223C6C"/>
              </a:solidFill>
              <a:latin typeface="Open Sans"/>
              <a:ea typeface="Open Sans" panose="020B0606030504020204" pitchFamily="34" charset="0"/>
              <a:cs typeface="Open Sans" panose="020B0606030504020204" pitchFamily="34" charset="0"/>
            </a:endParaRPr>
          </a:p>
          <a:p>
            <a:pPr marL="628039" lvl="1" indent="-285750" algn="just">
              <a:lnSpc>
                <a:spcPct val="150000"/>
              </a:lnSpc>
              <a:spcAft>
                <a:spcPts val="200"/>
              </a:spcAft>
              <a:buClr>
                <a:srgbClr val="111C3F"/>
              </a:buClr>
              <a:buSzPct val="100000"/>
              <a:buFont typeface="Wingdings" panose="05000000000000000000" pitchFamily="2" charset="2"/>
              <a:buChar char="Ø"/>
            </a:pPr>
            <a:endParaRPr lang="en-US" sz="1450">
              <a:solidFill>
                <a:srgbClr val="223C6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84251C6-FE85-4B02-A829-92CD1F2E156D}"/>
              </a:ext>
            </a:extLst>
          </p:cNvPr>
          <p:cNvSpPr txBox="1"/>
          <p:nvPr/>
        </p:nvSpPr>
        <p:spPr>
          <a:xfrm>
            <a:off x="515216" y="448213"/>
            <a:ext cx="8113566" cy="3785652"/>
          </a:xfrm>
          <a:prstGeom prst="rect">
            <a:avLst/>
          </a:prstGeom>
        </p:spPr>
        <p:txBody>
          <a:bodyPr wrap="square" anchor="t">
            <a:spAutoFit/>
          </a:bodyPr>
          <a:lstStyle/>
          <a:p>
            <a:pPr algn="just">
              <a:buClr>
                <a:srgbClr val="172949"/>
              </a:buClr>
              <a:buSzPct val="100000"/>
            </a:pPr>
            <a:r>
              <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rPr>
              <a:t>Contractor shall not be responsible for loss, damage or delay caused by circumstances beyond its reasonable control, including but not limited to acts of God, accidents, snow, fire, weather, vandalism, </a:t>
            </a:r>
            <a:r>
              <a:rPr lang="en-US" sz="1600" b="1" i="1" dirty="0">
                <a:solidFill>
                  <a:srgbClr val="223C6C"/>
                </a:solidFill>
                <a:latin typeface="Open Sans" panose="020B0606030504020204" pitchFamily="34" charset="0"/>
                <a:ea typeface="Open Sans" panose="020B0606030504020204" pitchFamily="34" charset="0"/>
                <a:cs typeface="Open Sans" panose="020B0606030504020204" pitchFamily="34" charset="0"/>
              </a:rPr>
              <a:t>pandemic</a:t>
            </a:r>
            <a:r>
              <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rPr>
              <a:t>, regulation, strikes, jurisdictional disputes, failure or delay of transportation, shortage of or inability to obtain materials, equipment or labor. In the event of these occurrences, Contractor's time for performance under this proposal shall be extended for a time sufficient to permit completion of the work.</a:t>
            </a:r>
          </a:p>
          <a:p>
            <a:pPr algn="just"/>
            <a:endPar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rPr>
              <a:t>Contractor is not responsible for loss, damage or delay caused by reasons circumstances beyond its reasonable control, including but not limited to acts of God, weather, animals, insects, birds, accidents, fire, regulation, </a:t>
            </a:r>
            <a:r>
              <a:rPr lang="en-US" sz="1600" b="1" i="1" dirty="0">
                <a:solidFill>
                  <a:srgbClr val="223C6C"/>
                </a:solidFill>
                <a:latin typeface="Open Sans" panose="020B0606030504020204" pitchFamily="34" charset="0"/>
                <a:ea typeface="Open Sans" panose="020B0606030504020204" pitchFamily="34" charset="0"/>
                <a:cs typeface="Open Sans" panose="020B0606030504020204" pitchFamily="34" charset="0"/>
              </a:rPr>
              <a:t>public health </a:t>
            </a:r>
            <a:r>
              <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rPr>
              <a:t>emergency, strikes, failure or delay of transportation, and shortage of or inability to obtain materials.</a:t>
            </a:r>
          </a:p>
          <a:p>
            <a:pPr algn="just"/>
            <a:endPar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algn="just">
              <a:buClr>
                <a:srgbClr val="172949"/>
              </a:buClr>
              <a:buSzPct val="100000"/>
            </a:pPr>
            <a:r>
              <a:rPr lang="en-US" sz="1600" i="1" dirty="0">
                <a:solidFill>
                  <a:srgbClr val="223C6C"/>
                </a:solidFill>
                <a:latin typeface="Open Sans" panose="020B0606030504020204" pitchFamily="34" charset="0"/>
                <a:ea typeface="Open Sans" panose="020B0606030504020204" pitchFamily="34" charset="0"/>
                <a:cs typeface="Open Sans" panose="020B0606030504020204" pitchFamily="34" charset="0"/>
              </a:rPr>
              <a:t>In the event of … the completion of the work shall be delayed, and the Contractor and Customer shall sign a Change Order specifying the new timeline. If Customer declines to sign the Change Order, then this agreement may be terminated by the Contractor.</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66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3C6C"/>
        </a:solidFill>
        <a:effectLst/>
      </p:bgPr>
    </p:bg>
    <p:spTree>
      <p:nvGrpSpPr>
        <p:cNvPr id="1" name=""/>
        <p:cNvGrpSpPr/>
        <p:nvPr/>
      </p:nvGrpSpPr>
      <p:grpSpPr>
        <a:xfrm>
          <a:off x="0" y="0"/>
          <a:ext cx="0" cy="0"/>
          <a:chOff x="0" y="0"/>
          <a:chExt cx="0" cy="0"/>
        </a:xfrm>
      </p:grpSpPr>
      <p:pic>
        <p:nvPicPr>
          <p:cNvPr id="4" name="Picture 3" descr="A picture containing outdoor, building, person, orange&#10;&#10;Description automatically generated">
            <a:extLst>
              <a:ext uri="{FF2B5EF4-FFF2-40B4-BE49-F238E27FC236}">
                <a16:creationId xmlns:a16="http://schemas.microsoft.com/office/drawing/2014/main" id="{59358F0A-4759-4739-A9DC-2BD4341FC19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9303" r="28139"/>
          <a:stretch/>
        </p:blipFill>
        <p:spPr>
          <a:xfrm>
            <a:off x="0" y="0"/>
            <a:ext cx="3891516" cy="5143500"/>
          </a:xfrm>
          <a:prstGeom prst="rect">
            <a:avLst/>
          </a:prstGeom>
        </p:spPr>
      </p:pic>
      <p:sp>
        <p:nvSpPr>
          <p:cNvPr id="19" name="TextBox 18"/>
          <p:cNvSpPr txBox="1"/>
          <p:nvPr/>
        </p:nvSpPr>
        <p:spPr>
          <a:xfrm>
            <a:off x="4146697" y="160230"/>
            <a:ext cx="4504685" cy="588621"/>
          </a:xfrm>
          <a:prstGeom prst="rect">
            <a:avLst/>
          </a:prstGeom>
          <a:noFill/>
        </p:spPr>
        <p:txBody>
          <a:bodyPr wrap="square" lIns="34289" tIns="17144" rIns="34289" bIns="17144" rtlCol="0" anchor="t">
            <a:spAutoFit/>
          </a:bodyPr>
          <a:lstStyle/>
          <a:p>
            <a:r>
              <a:rPr lang="en-US" sz="3600" b="1" spc="-113"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Consider…</a:t>
            </a: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4146698" y="748850"/>
            <a:ext cx="4727969" cy="4336057"/>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What events are considered force majeure?</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Who is responsible for suspending performance?</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Who is allowed to invoke the clause?</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Which contractual obligations are covered by the clause?</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How is the inability to perform determined?</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What happens if the event continues for an extended time period?</a:t>
            </a:r>
          </a:p>
          <a:p>
            <a:pPr marL="285164" indent="-285750" algn="just">
              <a:lnSpc>
                <a:spcPct val="150000"/>
              </a:lnSpc>
              <a:spcAft>
                <a:spcPts val="200"/>
              </a:spcAft>
              <a:buClr>
                <a:schemeClr val="bg1"/>
              </a:buClr>
              <a:buSzPct val="100000"/>
              <a:buFont typeface="Wingdings" panose="05000000000000000000" pitchFamily="2" charset="2"/>
              <a:buChar char="Ø"/>
            </a:pPr>
            <a:r>
              <a:rPr lang="en-US" sz="1500" dirty="0">
                <a:solidFill>
                  <a:schemeClr val="bg1"/>
                </a:solidFill>
                <a:latin typeface="Open Sans"/>
                <a:ea typeface="Open Sans" panose="020B0606030504020204" pitchFamily="34" charset="0"/>
                <a:cs typeface="Open Sans" panose="020B0606030504020204" pitchFamily="34" charset="0"/>
              </a:rPr>
              <a:t>Does the contract provide for liquidated damages?</a:t>
            </a:r>
          </a:p>
          <a:p>
            <a:pPr marL="628015" lvl="1" indent="-285750" algn="just">
              <a:lnSpc>
                <a:spcPct val="150000"/>
              </a:lnSpc>
              <a:spcAft>
                <a:spcPts val="200"/>
              </a:spcAft>
              <a:buClr>
                <a:schemeClr val="bg1"/>
              </a:buClr>
              <a:buSzPct val="100000"/>
              <a:buFont typeface="Wingdings" panose="05000000000000000000" pitchFamily="2" charset="2"/>
              <a:buChar char="Ø"/>
            </a:pPr>
            <a:endParaRPr lang="en-US" sz="14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628015" lvl="1" indent="-285750" algn="just">
              <a:lnSpc>
                <a:spcPct val="150000"/>
              </a:lnSpc>
              <a:spcAft>
                <a:spcPts val="200"/>
              </a:spcAft>
              <a:buClr>
                <a:schemeClr val="bg1"/>
              </a:buClr>
              <a:buSzPct val="100000"/>
              <a:buFont typeface="Wingdings" panose="05000000000000000000" pitchFamily="2" charset="2"/>
              <a:buChar char="Ø"/>
            </a:pPr>
            <a:endParaRPr lang="en-US" sz="14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861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8373" y="209771"/>
            <a:ext cx="8273010" cy="588621"/>
          </a:xfrm>
          <a:prstGeom prst="rect">
            <a:avLst/>
          </a:prstGeom>
          <a:noFill/>
        </p:spPr>
        <p:txBody>
          <a:bodyPr wrap="square" lIns="34289" tIns="17144" rIns="34289" bIns="17144" rtlCol="0" anchor="t">
            <a:spAutoFit/>
          </a:bodyPr>
          <a:lstStyle/>
          <a:p>
            <a:r>
              <a:rPr lang="en-US" sz="3600" b="1" spc="-113">
                <a:solidFill>
                  <a:srgbClr val="223C6C"/>
                </a:solidFill>
                <a:latin typeface="Open Sans Extrabold" panose="020B0906030804020204" pitchFamily="34" charset="0"/>
                <a:ea typeface="Open Sans Extrabold" panose="020B0906030804020204" pitchFamily="34" charset="0"/>
                <a:cs typeface="Open Sans Extrabold" panose="020B0906030804020204" pitchFamily="34" charset="0"/>
              </a:rPr>
              <a:t>Price Acceleration</a:t>
            </a: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378372" y="820142"/>
            <a:ext cx="8273009" cy="4504051"/>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rPr>
              <a:t>Provides that the contractor may adjust the contract price to reflect the revised actual cost of the labor and materials.</a:t>
            </a:r>
          </a:p>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rPr>
              <a:t>Typically requires the contractor to provide evidence supporting the claim for additional compensation through documentation of the cost increase.</a:t>
            </a:r>
          </a:p>
          <a:p>
            <a:pPr marL="285164" indent="-285750" algn="just">
              <a:lnSpc>
                <a:spcPct val="150000"/>
              </a:lnSpc>
              <a:spcAft>
                <a:spcPts val="200"/>
              </a:spcAft>
              <a:buClr>
                <a:srgbClr val="223C6C"/>
              </a:buClr>
              <a:buSzPct val="100000"/>
              <a:buFont typeface="Verdana" panose="020B0604030504040204" pitchFamily="34" charset="0"/>
              <a:buChar char="●"/>
            </a:pPr>
            <a:endParaRPr lang="en-US" sz="1450" dirty="0">
              <a:solidFill>
                <a:srgbClr val="223C6C"/>
              </a:solidFill>
              <a:latin typeface="Open Sans" panose="020B0606030504020204" pitchFamily="34" charset="0"/>
            </a:endParaRPr>
          </a:p>
          <a:p>
            <a:pPr marL="285164" indent="-285750" algn="just">
              <a:lnSpc>
                <a:spcPct val="150000"/>
              </a:lnSpc>
              <a:spcAft>
                <a:spcPts val="200"/>
              </a:spcAft>
              <a:buClr>
                <a:srgbClr val="223C6C"/>
              </a:buClr>
              <a:buSzPct val="100000"/>
              <a:buFont typeface="Wingdings" panose="05000000000000000000" pitchFamily="2" charset="2"/>
              <a:buChar char="Ø"/>
            </a:pPr>
            <a:r>
              <a:rPr lang="en-US" sz="1450" i="1" dirty="0">
                <a:solidFill>
                  <a:srgbClr val="223C6C"/>
                </a:solidFill>
                <a:latin typeface="Open Sans" panose="020B0606030504020204" pitchFamily="34" charset="0"/>
                <a:ea typeface="Open Sans" panose="020B0606030504020204" pitchFamily="34" charset="0"/>
                <a:cs typeface="Open Sans" panose="020B0606030504020204" pitchFamily="34" charset="0"/>
              </a:rPr>
              <a:t>If there is an increase in the actual cost of the labor or materials charged to the Contractor in excess of 5% subsequent to making this Agreement, the price set forth in this Agreement shall be increased without the need for a written change order or amendment to the contract to reflect the price increase and additional direct cost to the Contractor. Contractor will submit written documentation of the increased charges to the Prime Contractor/Owner upon request. </a:t>
            </a:r>
          </a:p>
          <a:p>
            <a:pPr marL="285164" indent="-285750" algn="just">
              <a:lnSpc>
                <a:spcPct val="150000"/>
              </a:lnSpc>
              <a:spcAft>
                <a:spcPts val="200"/>
              </a:spcAft>
              <a:buClr>
                <a:srgbClr val="223C6C"/>
              </a:buClr>
              <a:buSzPct val="100000"/>
              <a:buFont typeface="Verdana" panose="020B0604030504040204" pitchFamily="34" charset="0"/>
              <a:buChar char="●"/>
            </a:pPr>
            <a:endParaRPr lang="en-US" sz="1450" dirty="0">
              <a:solidFill>
                <a:srgbClr val="223C6C"/>
              </a:solidFill>
              <a:latin typeface="Open Sans" panose="020B0606030504020204" pitchFamily="34" charset="0"/>
            </a:endParaRPr>
          </a:p>
          <a:p>
            <a:pPr marL="285164" indent="-285750" algn="just">
              <a:lnSpc>
                <a:spcPct val="150000"/>
              </a:lnSpc>
              <a:spcAft>
                <a:spcPts val="200"/>
              </a:spcAft>
              <a:buClr>
                <a:srgbClr val="223C6C"/>
              </a:buClr>
              <a:buSzPct val="100000"/>
              <a:buFont typeface="Verdana" panose="020B0604030504040204" pitchFamily="34" charset="0"/>
              <a:buChar char="●"/>
            </a:pPr>
            <a:endParaRPr lang="en-US" sz="1450" dirty="0">
              <a:solidFill>
                <a:srgbClr val="223C6C"/>
              </a:solidFill>
              <a:latin typeface="Open Sans" panose="020B0606030504020204" pitchFamily="34" charset="0"/>
            </a:endParaRPr>
          </a:p>
          <a:p>
            <a:pPr marL="285164" indent="-285750" algn="just">
              <a:lnSpc>
                <a:spcPct val="150000"/>
              </a:lnSpc>
              <a:spcAft>
                <a:spcPts val="200"/>
              </a:spcAft>
              <a:buClr>
                <a:srgbClr val="223C6C"/>
              </a:buClr>
              <a:buSzPct val="100000"/>
              <a:buFont typeface="Wingdings" panose="05000000000000000000" pitchFamily="2" charset="2"/>
              <a:buChar char="Ø"/>
            </a:pPr>
            <a:endParaRPr lang="en-US" sz="1450" dirty="0">
              <a:solidFill>
                <a:srgbClr val="223C6C"/>
              </a:solidFill>
              <a:latin typeface="Open Sans" panose="020B0606030504020204" pitchFamily="34" charset="0"/>
            </a:endParaRPr>
          </a:p>
        </p:txBody>
      </p:sp>
    </p:spTree>
    <p:extLst>
      <p:ext uri="{BB962C8B-B14F-4D97-AF65-F5344CB8AC3E}">
        <p14:creationId xmlns:p14="http://schemas.microsoft.com/office/powerpoint/2010/main" val="23013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75567-B6D2-4E0B-96B9-376AA8AFB79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111" r="6418"/>
          <a:stretch/>
        </p:blipFill>
        <p:spPr>
          <a:xfrm rot="5400000">
            <a:off x="4692298" y="699511"/>
            <a:ext cx="5161722" cy="3741684"/>
          </a:xfrm>
          <a:prstGeom prst="rect">
            <a:avLst/>
          </a:prstGeom>
        </p:spPr>
      </p:pic>
      <p:cxnSp>
        <p:nvCxnSpPr>
          <p:cNvPr id="15" name="Straight Connector 14"/>
          <p:cNvCxnSpPr/>
          <p:nvPr/>
        </p:nvCxnSpPr>
        <p:spPr>
          <a:xfrm>
            <a:off x="0" y="4579645"/>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87E29F2-A00A-4548-B68E-6A314BE87B3A}"/>
              </a:ext>
            </a:extLst>
          </p:cNvPr>
          <p:cNvSpPr txBox="1"/>
          <p:nvPr/>
        </p:nvSpPr>
        <p:spPr>
          <a:xfrm>
            <a:off x="378373" y="1069302"/>
            <a:ext cx="4658474" cy="3002102"/>
          </a:xfrm>
          <a:prstGeom prst="rect">
            <a:avLst/>
          </a:prstGeom>
          <a:noFill/>
        </p:spPr>
        <p:txBody>
          <a:bodyPr wrap="square" lIns="45719" tIns="22859" rIns="45719" bIns="22859"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a:rPr>
              <a:t>Typically allows contractor additional time (not compensation) as a result of delays beyond their control.</a:t>
            </a:r>
          </a:p>
          <a:p>
            <a:pPr algn="just">
              <a:lnSpc>
                <a:spcPct val="150000"/>
              </a:lnSpc>
              <a:spcAft>
                <a:spcPts val="200"/>
              </a:spcAft>
              <a:buClr>
                <a:srgbClr val="223C6C"/>
              </a:buClr>
              <a:buSzPct val="100000"/>
            </a:pPr>
            <a:endParaRPr lang="en-US" sz="500" i="1" dirty="0">
              <a:solidFill>
                <a:srgbClr val="223C6C"/>
              </a:solidFill>
              <a:latin typeface="Open Sans" panose="020B0606030504020204" pitchFamily="34" charset="0"/>
            </a:endParaRPr>
          </a:p>
          <a:p>
            <a:pPr marL="285750" indent="-285750" algn="just">
              <a:buClr>
                <a:srgbClr val="223C6C"/>
              </a:buClr>
              <a:buSzPct val="100000"/>
              <a:buFont typeface="Wingdings" panose="05000000000000000000" pitchFamily="2" charset="2"/>
              <a:buChar char="Ø"/>
            </a:pPr>
            <a:r>
              <a:rPr lang="en-US" sz="1450" i="1" dirty="0">
                <a:solidFill>
                  <a:srgbClr val="223C6C"/>
                </a:solidFill>
                <a:latin typeface="Open Sans" panose="020B0606030504020204" pitchFamily="34" charset="0"/>
              </a:rPr>
              <a:t>“The Owner shall not be liable to the Contractor and/or any Subcontractor for claims or damages of any nature caused by or arising out of delays. The sole remedy against the Owner for delays shall be the allowance of additional time for completion of the Work, the amount of which shall be subject to the claims procedure set forth in the General Conditions.”</a:t>
            </a:r>
          </a:p>
        </p:txBody>
      </p:sp>
      <p:sp>
        <p:nvSpPr>
          <p:cNvPr id="7" name="TextBox 6">
            <a:extLst>
              <a:ext uri="{FF2B5EF4-FFF2-40B4-BE49-F238E27FC236}">
                <a16:creationId xmlns:a16="http://schemas.microsoft.com/office/drawing/2014/main" id="{D33D3D0E-7DF8-43A4-A240-0551F6CB0D95}"/>
              </a:ext>
            </a:extLst>
          </p:cNvPr>
          <p:cNvSpPr txBox="1"/>
          <p:nvPr/>
        </p:nvSpPr>
        <p:spPr>
          <a:xfrm>
            <a:off x="378373" y="209771"/>
            <a:ext cx="4832605" cy="1142618"/>
          </a:xfrm>
          <a:prstGeom prst="rect">
            <a:avLst/>
          </a:prstGeom>
          <a:noFill/>
        </p:spPr>
        <p:txBody>
          <a:bodyPr wrap="square" lIns="34289" tIns="17144" rIns="34289" bIns="17144" rtlCol="0" anchor="t">
            <a:spAutoFit/>
          </a:bodyPr>
          <a:lstStyle/>
          <a:p>
            <a:r>
              <a:rPr lang="en-US" sz="3600" b="1" spc="-113" dirty="0">
                <a:solidFill>
                  <a:srgbClr val="223C6C"/>
                </a:solidFill>
                <a:latin typeface="Open Sans Extrabold" panose="020B0906030804020204" pitchFamily="34" charset="0"/>
                <a:ea typeface="Open Sans Extrabold" panose="020B0906030804020204" pitchFamily="34" charset="0"/>
                <a:cs typeface="Open Sans Extrabold" panose="020B0906030804020204" pitchFamily="34" charset="0"/>
              </a:rPr>
              <a:t>No Damages for Delay</a:t>
            </a:r>
          </a:p>
        </p:txBody>
      </p:sp>
    </p:spTree>
    <p:extLst>
      <p:ext uri="{BB962C8B-B14F-4D97-AF65-F5344CB8AC3E}">
        <p14:creationId xmlns:p14="http://schemas.microsoft.com/office/powerpoint/2010/main" val="54431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4118100"/>
            <a:ext cx="9144000" cy="830993"/>
          </a:xfrm>
          <a:prstGeom prst="rect">
            <a:avLst/>
          </a:prstGeom>
          <a:solidFill>
            <a:schemeClr val="bg1"/>
          </a:solidFill>
        </p:spPr>
        <p:txBody>
          <a:bodyPr wrap="square" lIns="91436" tIns="45718" rIns="91436" bIns="45718" rtlCol="0" anchor="t">
            <a:spAutoFit/>
          </a:bodyPr>
          <a:lstStyle/>
          <a:p>
            <a:pPr algn="ctr"/>
            <a:r>
              <a:rPr lang="en-US" sz="2400" b="1">
                <a:solidFill>
                  <a:srgbClr val="223C6C"/>
                </a:solidFill>
              </a:rPr>
              <a:t>E: jlang@cotneycl.com</a:t>
            </a:r>
          </a:p>
          <a:p>
            <a:pPr algn="ctr"/>
            <a:r>
              <a:rPr lang="en-US" sz="2400" b="1">
                <a:solidFill>
                  <a:srgbClr val="223C6C"/>
                </a:solidFill>
              </a:rPr>
              <a:t>P: 303.653.9155</a:t>
            </a:r>
            <a:endParaRPr lang="en-US" sz="2400" b="1">
              <a:solidFill>
                <a:srgbClr val="223C6C"/>
              </a:solidFill>
              <a:cs typeface="Calibri"/>
            </a:endParaRPr>
          </a:p>
        </p:txBody>
      </p:sp>
    </p:spTree>
    <p:extLst>
      <p:ext uri="{BB962C8B-B14F-4D97-AF65-F5344CB8AC3E}">
        <p14:creationId xmlns:p14="http://schemas.microsoft.com/office/powerpoint/2010/main" val="31524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0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extBox 23"/>
          <p:cNvSpPr txBox="1"/>
          <p:nvPr/>
        </p:nvSpPr>
        <p:spPr>
          <a:xfrm>
            <a:off x="500628" y="810449"/>
            <a:ext cx="7905954" cy="1853390"/>
          </a:xfrm>
          <a:prstGeom prst="rect">
            <a:avLst/>
          </a:prstGeom>
          <a:noFill/>
        </p:spPr>
        <p:txBody>
          <a:bodyPr wrap="square" lIns="34289" tIns="17144" rIns="34289" bIns="17144" numCol="2" rtlCol="0" anchor="t">
            <a:spAutoFit/>
          </a:bodyPr>
          <a:lstStyle/>
          <a:p>
            <a:pPr marL="400050" indent="-400050">
              <a:lnSpc>
                <a:spcPct val="150000"/>
              </a:lnSpc>
              <a:buClr>
                <a:srgbClr val="172949"/>
              </a:buClr>
              <a:buSzPct val="100000"/>
              <a:buFont typeface="+mj-lt"/>
              <a:buAutoNum type="romanUcPeriod"/>
            </a:pPr>
            <a:r>
              <a:rPr lang="en-US" sz="1600" dirty="0">
                <a:solidFill>
                  <a:srgbClr val="223C6C"/>
                </a:solidFill>
                <a:latin typeface="Open Sans"/>
                <a:ea typeface="Open Sans" panose="020B0606030504020204" pitchFamily="34" charset="0"/>
                <a:cs typeface="Open Sans" panose="020B0606030504020204" pitchFamily="34" charset="0"/>
              </a:rPr>
              <a:t>Economic Impact</a:t>
            </a:r>
            <a:endPar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marL="400050" indent="-400050">
              <a:lnSpc>
                <a:spcPct val="150000"/>
              </a:lnSpc>
              <a:buClr>
                <a:srgbClr val="172949"/>
              </a:buClr>
              <a:buSzPct val="100000"/>
              <a:buFont typeface="+mj-lt"/>
              <a:buAutoNum type="romanUcPeriod"/>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Key Contract Provisions</a:t>
            </a:r>
          </a:p>
          <a:p>
            <a:pPr marL="742925" lvl="1" indent="-400050">
              <a:lnSpc>
                <a:spcPct val="150000"/>
              </a:lnSpc>
              <a:buClr>
                <a:srgbClr val="172949"/>
              </a:buClr>
              <a:buSzPct val="100000"/>
              <a:buFont typeface="+mj-lt"/>
              <a:buAutoNum type="alphaLcPeriod"/>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Force Majeure Clauses</a:t>
            </a:r>
          </a:p>
          <a:p>
            <a:pPr marL="742925" lvl="1" indent="-400050">
              <a:lnSpc>
                <a:spcPct val="150000"/>
              </a:lnSpc>
              <a:buClr>
                <a:srgbClr val="172949"/>
              </a:buClr>
              <a:buSzPct val="100000"/>
              <a:buFont typeface="+mj-lt"/>
              <a:buAutoNum type="alphaLcPeriod"/>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Price Acceleration</a:t>
            </a:r>
          </a:p>
          <a:p>
            <a:pPr marL="742925" lvl="1" indent="-400050">
              <a:lnSpc>
                <a:spcPct val="150000"/>
              </a:lnSpc>
              <a:buClr>
                <a:srgbClr val="172949"/>
              </a:buClr>
              <a:buSzPct val="100000"/>
              <a:buFont typeface="+mj-lt"/>
              <a:buAutoNum type="alphaLcPeriod"/>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No Damages for Delay</a:t>
            </a:r>
          </a:p>
          <a:p>
            <a:pPr marL="400050" indent="-400050">
              <a:lnSpc>
                <a:spcPct val="150000"/>
              </a:lnSpc>
              <a:buClr>
                <a:srgbClr val="172949"/>
              </a:buClr>
              <a:buSzPct val="100000"/>
              <a:buFont typeface="+mj-lt"/>
              <a:buAutoNum type="romanUcPeriod"/>
            </a:pPr>
            <a:endPar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Clr>
                <a:srgbClr val="507392"/>
              </a:buClr>
              <a:buSzPct val="100000"/>
              <a:buFont typeface="Arial" panose="020B0604020202020204" pitchFamily="34" charset="0"/>
              <a:buChar char="•"/>
            </a:pPr>
            <a:endParaRPr lang="en-US" sz="1600" dirty="0">
              <a:solidFill>
                <a:srgbClr val="1729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444062" y="166899"/>
            <a:ext cx="8087711" cy="650176"/>
          </a:xfrm>
          <a:prstGeom prst="rect">
            <a:avLst/>
          </a:prstGeom>
          <a:noFill/>
        </p:spPr>
        <p:txBody>
          <a:bodyPr wrap="square" lIns="34289" tIns="17144" rIns="34289" bIns="17144" rtlCol="0">
            <a:spAutoFit/>
          </a:bodyPr>
          <a:lstStyle/>
          <a:p>
            <a:r>
              <a:rPr lang="en-US" sz="4000" b="1" spc="-113" dirty="0">
                <a:solidFill>
                  <a:srgbClr val="223C6C"/>
                </a:solidFill>
                <a:latin typeface="Open Sans Extrabold" panose="020B0906030804020204" pitchFamily="34" charset="0"/>
                <a:ea typeface="Open Sans Extrabold" panose="020B0906030804020204" pitchFamily="34" charset="0"/>
                <a:cs typeface="Open Sans Extrabold" panose="020B0906030804020204" pitchFamily="34" charset="0"/>
              </a:rPr>
              <a:t>Introduction</a:t>
            </a:r>
          </a:p>
        </p:txBody>
      </p:sp>
      <p:pic>
        <p:nvPicPr>
          <p:cNvPr id="3" name="Picture 2" descr="r3.jpg"/>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3" b="-160"/>
          <a:stretch/>
        </p:blipFill>
        <p:spPr>
          <a:xfrm>
            <a:off x="0" y="2777870"/>
            <a:ext cx="9144000" cy="2375678"/>
          </a:xfrm>
          <a:prstGeom prst="rect">
            <a:avLst/>
          </a:prstGeom>
        </p:spPr>
      </p:pic>
      <p:cxnSp>
        <p:nvCxnSpPr>
          <p:cNvPr id="15" name="Straight Connector 14"/>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8372" y="209771"/>
            <a:ext cx="6949527" cy="588621"/>
          </a:xfrm>
          <a:prstGeom prst="rect">
            <a:avLst/>
          </a:prstGeom>
          <a:noFill/>
        </p:spPr>
        <p:txBody>
          <a:bodyPr wrap="square" lIns="34289" tIns="17144" rIns="34289" bIns="17144" rtlCol="0" anchor="t">
            <a:spAutoFit/>
          </a:bodyPr>
          <a:lstStyle/>
          <a:p>
            <a:r>
              <a:rPr lang="en-US" sz="3600" b="1" spc="-113">
                <a:solidFill>
                  <a:srgbClr val="223C6C"/>
                </a:solidFill>
                <a:latin typeface="Open Sans Extrabold"/>
                <a:ea typeface="Open Sans Extrabold" panose="020B0906030804020204" pitchFamily="34" charset="0"/>
                <a:cs typeface="Open Sans Extrabold" panose="020B0906030804020204" pitchFamily="34" charset="0"/>
              </a:rPr>
              <a:t>Government Response</a:t>
            </a:r>
            <a:endParaRPr lang="en-US" sz="3600" b="1" spc="-113">
              <a:solidFill>
                <a:srgbClr val="223C6C"/>
              </a:solidFill>
              <a:latin typeface="Calibri"/>
              <a:ea typeface="Open Sans Extrabold" panose="020B0906030804020204" pitchFamily="34" charset="0"/>
              <a:cs typeface="Calibri"/>
            </a:endParaRP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3E4EAA-0180-48CF-92C3-5FAD7A5677EF}"/>
              </a:ext>
            </a:extLst>
          </p:cNvPr>
          <p:cNvSpPr txBox="1"/>
          <p:nvPr/>
        </p:nvSpPr>
        <p:spPr>
          <a:xfrm>
            <a:off x="378372" y="837558"/>
            <a:ext cx="8273009" cy="3468383"/>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President Trump declared a national emergency as the number of coronavirus cases and deaths increased.</a:t>
            </a:r>
          </a:p>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Colorado Governor Polis issued a statewide “Stay At Home” order, effective as of 6 a.m. today through April 11. Construction is considered “critical” and is exempt from the order.</a:t>
            </a:r>
          </a:p>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Different counties across Colorado have enacted even more stringent “Stay At Home” orders</a:t>
            </a:r>
          </a:p>
          <a:p>
            <a:pPr marL="628039" lvl="1"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Boulder County - services that are necessary to maintaining the safety, sanitation, and essential operation of residences, Healthcare Operations, Essential Infrastructure, Essential Government Functions (i.e. plumbers, electricians, government contractors deemed essential)</a:t>
            </a:r>
          </a:p>
          <a:p>
            <a:pPr marL="628039" lvl="1"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Denver County – construction initially restricted, now exempt</a:t>
            </a:r>
          </a:p>
          <a:p>
            <a:pPr marL="628039" lvl="1"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panose="020B0606030504020204" pitchFamily="34" charset="0"/>
                <a:ea typeface="Open Sans" panose="020B0606030504020204" pitchFamily="34" charset="0"/>
                <a:cs typeface="Open Sans" panose="020B0606030504020204" pitchFamily="34" charset="0"/>
              </a:rPr>
              <a:t>Arapahoe, Adams, &amp; Douglas Counties – construction exempt</a:t>
            </a:r>
          </a:p>
        </p:txBody>
      </p:sp>
    </p:spTree>
    <p:extLst>
      <p:ext uri="{BB962C8B-B14F-4D97-AF65-F5344CB8AC3E}">
        <p14:creationId xmlns:p14="http://schemas.microsoft.com/office/powerpoint/2010/main" val="52655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3C6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9ADB-A9DB-44BF-942C-7F6FC3B072E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528" r="22927"/>
          <a:stretch/>
        </p:blipFill>
        <p:spPr>
          <a:xfrm>
            <a:off x="5452415" y="0"/>
            <a:ext cx="3692697" cy="5143500"/>
          </a:xfrm>
          <a:prstGeom prst="rect">
            <a:avLst/>
          </a:prstGeom>
        </p:spPr>
      </p:pic>
      <p:cxnSp>
        <p:nvCxnSpPr>
          <p:cNvPr id="15" name="Straight Connector 14"/>
          <p:cNvCxnSpPr/>
          <p:nvPr/>
        </p:nvCxnSpPr>
        <p:spPr>
          <a:xfrm>
            <a:off x="0" y="4575056"/>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F66E7DD-5479-46C1-BB24-FC40B86EB4A0}"/>
              </a:ext>
            </a:extLst>
          </p:cNvPr>
          <p:cNvSpPr txBox="1"/>
          <p:nvPr/>
        </p:nvSpPr>
        <p:spPr>
          <a:xfrm>
            <a:off x="334288" y="228802"/>
            <a:ext cx="4876779" cy="588621"/>
          </a:xfrm>
          <a:prstGeom prst="rect">
            <a:avLst/>
          </a:prstGeom>
          <a:noFill/>
        </p:spPr>
        <p:txBody>
          <a:bodyPr wrap="square" lIns="34289" tIns="17144" rIns="34289" bIns="17144" rtlCol="0" anchor="t">
            <a:spAutoFit/>
          </a:bodyPr>
          <a:lstStyle/>
          <a:p>
            <a:pPr>
              <a:buClr>
                <a:schemeClr val="bg1"/>
              </a:buClr>
            </a:pPr>
            <a:r>
              <a:rPr lang="en-US" sz="3600" b="1" spc="-113" dirty="0">
                <a:solidFill>
                  <a:schemeClr val="bg1"/>
                </a:solidFill>
                <a:latin typeface="Open Sans Extrabold"/>
                <a:ea typeface="Open Sans Extrabold" panose="020B0906030804020204" pitchFamily="34" charset="0"/>
                <a:cs typeface="Open Sans Extrabold" panose="020B0906030804020204" pitchFamily="34" charset="0"/>
              </a:rPr>
              <a:t>Supply Chain Impact </a:t>
            </a:r>
          </a:p>
        </p:txBody>
      </p:sp>
      <p:sp>
        <p:nvSpPr>
          <p:cNvPr id="7" name="TextBox 6">
            <a:extLst>
              <a:ext uri="{FF2B5EF4-FFF2-40B4-BE49-F238E27FC236}">
                <a16:creationId xmlns:a16="http://schemas.microsoft.com/office/drawing/2014/main" id="{4F8F867F-F34B-49C0-9591-670F7F1B9E90}"/>
              </a:ext>
            </a:extLst>
          </p:cNvPr>
          <p:cNvSpPr txBox="1"/>
          <p:nvPr/>
        </p:nvSpPr>
        <p:spPr>
          <a:xfrm>
            <a:off x="162088" y="1094205"/>
            <a:ext cx="4876779" cy="2872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Production slowdowns resulting from containment efforts have started to increase the price for certain materials (e.g. copper, aluminum, casework). </a:t>
            </a:r>
          </a:p>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While many supplier’s bids stay locked in for 30 to 90 days which provides a buffer to the volatility of materials costs, if the outbreak persists, prices could continue to fluctuate, and material deliveries could be delayed. </a:t>
            </a:r>
          </a:p>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Some shocks will be felt immediately, but others may be felt months from now after the outbreak has been contained.</a:t>
            </a:r>
          </a:p>
        </p:txBody>
      </p:sp>
    </p:spTree>
    <p:extLst>
      <p:ext uri="{BB962C8B-B14F-4D97-AF65-F5344CB8AC3E}">
        <p14:creationId xmlns:p14="http://schemas.microsoft.com/office/powerpoint/2010/main" val="30444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3C6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2956-5CF5-410E-AD36-AA00DC1EA7B4}"/>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45373" r="16748"/>
          <a:stretch/>
        </p:blipFill>
        <p:spPr>
          <a:xfrm>
            <a:off x="0" y="3"/>
            <a:ext cx="3941378" cy="5143497"/>
          </a:xfrm>
          <a:prstGeom prst="rect">
            <a:avLst/>
          </a:prstGeom>
        </p:spPr>
      </p:pic>
      <p:sp>
        <p:nvSpPr>
          <p:cNvPr id="19" name="TextBox 18"/>
          <p:cNvSpPr txBox="1"/>
          <p:nvPr/>
        </p:nvSpPr>
        <p:spPr>
          <a:xfrm>
            <a:off x="4267221" y="103527"/>
            <a:ext cx="4876779" cy="588621"/>
          </a:xfrm>
          <a:prstGeom prst="rect">
            <a:avLst/>
          </a:prstGeom>
          <a:noFill/>
        </p:spPr>
        <p:txBody>
          <a:bodyPr wrap="square" lIns="34289" tIns="17144" rIns="34289" bIns="17144" rtlCol="0" anchor="t">
            <a:spAutoFit/>
          </a:bodyPr>
          <a:lstStyle/>
          <a:p>
            <a:pPr>
              <a:buClr>
                <a:schemeClr val="bg1"/>
              </a:buClr>
            </a:pPr>
            <a:r>
              <a:rPr lang="en-US" sz="3600" b="1" spc="-113" dirty="0">
                <a:solidFill>
                  <a:schemeClr val="bg1"/>
                </a:solidFill>
                <a:latin typeface="Open Sans Extrabold"/>
                <a:ea typeface="Open Sans Extrabold" panose="020B0906030804020204" pitchFamily="34" charset="0"/>
                <a:cs typeface="Open Sans Extrabold" panose="020B0906030804020204" pitchFamily="34" charset="0"/>
              </a:rPr>
              <a:t>Labor Shortages</a:t>
            </a:r>
          </a:p>
        </p:txBody>
      </p:sp>
      <p:cxnSp>
        <p:nvCxnSpPr>
          <p:cNvPr id="15" name="Straight Connector 14"/>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A0318EA-20A0-478D-9F0C-AD932E3C0CA4}"/>
              </a:ext>
            </a:extLst>
          </p:cNvPr>
          <p:cNvSpPr txBox="1"/>
          <p:nvPr/>
        </p:nvSpPr>
        <p:spPr>
          <a:xfrm>
            <a:off x="4247519" y="922735"/>
            <a:ext cx="459034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Many employers in the US have already required employees to work from home if possible.</a:t>
            </a:r>
          </a:p>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Work from home can be impossible for a large contingent of construction industry employees.</a:t>
            </a:r>
          </a:p>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Deadlines for construction projects are notoriously optimistic, but if a shortage of manpower could keep you from hitting a deadline take a look at the Force Majeure or ‘Acts of God’  language in your contract.  </a:t>
            </a:r>
          </a:p>
          <a:p>
            <a:pPr marL="285750" indent="-285750" algn="just">
              <a:spcBef>
                <a:spcPts val="800"/>
              </a:spcBef>
              <a:spcAft>
                <a:spcPts val="800"/>
              </a:spcAft>
              <a:buFont typeface="Verdana" panose="020B060403050404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Take extra precautions to ensure the health and safety of your workforce.</a:t>
            </a:r>
          </a:p>
        </p:txBody>
      </p:sp>
    </p:spTree>
    <p:extLst>
      <p:ext uri="{BB962C8B-B14F-4D97-AF65-F5344CB8AC3E}">
        <p14:creationId xmlns:p14="http://schemas.microsoft.com/office/powerpoint/2010/main" val="209909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3C6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9ADB-A9DB-44BF-942C-7F6FC3B072E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5509" r="22928"/>
          <a:stretch/>
        </p:blipFill>
        <p:spPr>
          <a:xfrm>
            <a:off x="5054321" y="0"/>
            <a:ext cx="4090791" cy="5143500"/>
          </a:xfrm>
          <a:prstGeom prst="rect">
            <a:avLst/>
          </a:prstGeom>
        </p:spPr>
      </p:pic>
      <p:cxnSp>
        <p:nvCxnSpPr>
          <p:cNvPr id="15" name="Straight Connector 14"/>
          <p:cNvCxnSpPr/>
          <p:nvPr/>
        </p:nvCxnSpPr>
        <p:spPr>
          <a:xfrm>
            <a:off x="0" y="4575056"/>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F66E7DD-5479-46C1-BB24-FC40B86EB4A0}"/>
              </a:ext>
            </a:extLst>
          </p:cNvPr>
          <p:cNvSpPr txBox="1"/>
          <p:nvPr/>
        </p:nvSpPr>
        <p:spPr>
          <a:xfrm>
            <a:off x="388349" y="204686"/>
            <a:ext cx="4876779" cy="588621"/>
          </a:xfrm>
          <a:prstGeom prst="rect">
            <a:avLst/>
          </a:prstGeom>
          <a:noFill/>
        </p:spPr>
        <p:txBody>
          <a:bodyPr wrap="square" lIns="34289" tIns="17144" rIns="34289" bIns="17144" rtlCol="0" anchor="t">
            <a:spAutoFit/>
          </a:bodyPr>
          <a:lstStyle/>
          <a:p>
            <a:pPr>
              <a:buClr>
                <a:schemeClr val="bg1"/>
              </a:buClr>
            </a:pPr>
            <a:r>
              <a:rPr lang="en-US" sz="3600" b="1" spc="-113" dirty="0">
                <a:solidFill>
                  <a:schemeClr val="bg1"/>
                </a:solidFill>
                <a:latin typeface="Open Sans Extrabold"/>
                <a:ea typeface="Open Sans Extrabold" panose="020B0906030804020204" pitchFamily="34" charset="0"/>
                <a:cs typeface="Open Sans Extrabold" panose="020B0906030804020204" pitchFamily="34" charset="0"/>
              </a:rPr>
              <a:t>Other Challenges </a:t>
            </a:r>
          </a:p>
        </p:txBody>
      </p:sp>
      <p:sp>
        <p:nvSpPr>
          <p:cNvPr id="7" name="TextBox 6">
            <a:extLst>
              <a:ext uri="{FF2B5EF4-FFF2-40B4-BE49-F238E27FC236}">
                <a16:creationId xmlns:a16="http://schemas.microsoft.com/office/drawing/2014/main" id="{4F8F867F-F34B-49C0-9591-670F7F1B9E90}"/>
              </a:ext>
            </a:extLst>
          </p:cNvPr>
          <p:cNvSpPr txBox="1"/>
          <p:nvPr/>
        </p:nvSpPr>
        <p:spPr>
          <a:xfrm>
            <a:off x="388349" y="988976"/>
            <a:ext cx="4513260" cy="3165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Verdana" panose="020B0604030504040204" pitchFamily="34" charset="0"/>
              <a:buChar char="●"/>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Capital Access to cover fluctuations</a:t>
            </a:r>
          </a:p>
          <a:p>
            <a:pPr marL="628625" lvl="1" indent="-285750" algn="just">
              <a:lnSpc>
                <a:spcPct val="150000"/>
              </a:lnSpc>
              <a:buFont typeface="Courier New" panose="02070309020205020404" pitchFamily="49" charset="0"/>
              <a:buChar char="o"/>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SBA’s Economic Injury Disaster Loan program provides small businesses with working capital loans may provide economic support to help businesses overcome the temporary loss of revenue.</a:t>
            </a:r>
          </a:p>
          <a:p>
            <a:pPr marL="285750" indent="-285750" algn="just">
              <a:lnSpc>
                <a:spcPct val="150000"/>
              </a:lnSpc>
              <a:buFont typeface="Verdana" panose="020B0604030504040204" pitchFamily="34" charset="0"/>
              <a:buChar char="●"/>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Enhanced workplace cleaning measures</a:t>
            </a:r>
          </a:p>
          <a:p>
            <a:pPr marL="285750" indent="-285750" algn="just">
              <a:lnSpc>
                <a:spcPct val="150000"/>
              </a:lnSpc>
              <a:buFont typeface="Verdana" panose="020B0604030504040204" pitchFamily="34" charset="0"/>
              <a:buChar char="●"/>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Changing market demands</a:t>
            </a:r>
          </a:p>
          <a:p>
            <a:pPr marL="285750" indent="-285750" algn="just">
              <a:lnSpc>
                <a:spcPct val="150000"/>
              </a:lnSpc>
              <a:buFont typeface="Verdana" panose="020B0604030504040204" pitchFamily="34" charset="0"/>
              <a:buChar char="●"/>
            </a:pPr>
            <a:r>
              <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Contingency planning</a:t>
            </a:r>
          </a:p>
        </p:txBody>
      </p:sp>
    </p:spTree>
    <p:extLst>
      <p:ext uri="{BB962C8B-B14F-4D97-AF65-F5344CB8AC3E}">
        <p14:creationId xmlns:p14="http://schemas.microsoft.com/office/powerpoint/2010/main" val="398111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8372" y="175883"/>
            <a:ext cx="6949527" cy="588621"/>
          </a:xfrm>
          <a:prstGeom prst="rect">
            <a:avLst/>
          </a:prstGeom>
          <a:noFill/>
        </p:spPr>
        <p:txBody>
          <a:bodyPr wrap="square" lIns="34289" tIns="17144" rIns="34289" bIns="17144" rtlCol="0" anchor="t">
            <a:spAutoFit/>
          </a:bodyPr>
          <a:lstStyle/>
          <a:p>
            <a:r>
              <a:rPr lang="en-US" sz="3600" b="1" spc="-113">
                <a:solidFill>
                  <a:srgbClr val="223C6C"/>
                </a:solidFill>
                <a:latin typeface="Open Sans Extrabold"/>
                <a:ea typeface="Open Sans Extrabold" panose="020B0906030804020204" pitchFamily="34" charset="0"/>
                <a:cs typeface="Calibri"/>
              </a:rPr>
              <a:t>Preventative Measures</a:t>
            </a:r>
            <a:endParaRPr lang="en-US" sz="3600" b="1" spc="-113">
              <a:solidFill>
                <a:srgbClr val="223C6C"/>
              </a:solidFill>
              <a:latin typeface="Calibri"/>
              <a:ea typeface="Open Sans Extrabold" panose="020B0906030804020204" pitchFamily="34" charset="0"/>
              <a:cs typeface="Calibri"/>
            </a:endParaRP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3E4EAA-0180-48CF-92C3-5FAD7A5677EF}"/>
              </a:ext>
            </a:extLst>
          </p:cNvPr>
          <p:cNvSpPr txBox="1"/>
          <p:nvPr/>
        </p:nvSpPr>
        <p:spPr>
          <a:xfrm>
            <a:off x="378372" y="739070"/>
            <a:ext cx="8387256" cy="3313021"/>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Actively encourage sick employees to stay home; separate sick employees</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Emphasize staying home when sick, respiratory etiquette and hand hygiene by all employees</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Perform rigorous environmental cleaning</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Advise employees before traveling to take certain steps </a:t>
            </a:r>
          </a:p>
          <a:p>
            <a:pPr marL="285164" indent="-285750" algn="just">
              <a:lnSpc>
                <a:spcPct val="150000"/>
              </a:lnSpc>
              <a:spcAft>
                <a:spcPts val="200"/>
              </a:spcAft>
              <a:buClr>
                <a:srgbClr val="223C6C"/>
              </a:buClr>
              <a:buSzPct val="100000"/>
              <a:buFont typeface="Verdana" panose="020B0604030504040204" pitchFamily="34" charset="0"/>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OSHA</a:t>
            </a:r>
          </a:p>
          <a:p>
            <a:pPr marL="628039" lvl="1" indent="-285750" algn="just">
              <a:lnSpc>
                <a:spcPct val="150000"/>
              </a:lnSpc>
              <a:spcAft>
                <a:spcPts val="200"/>
              </a:spcAft>
              <a:buClr>
                <a:srgbClr val="223C6C"/>
              </a:buClr>
              <a:buSzPct val="100000"/>
              <a:buFont typeface="Courier New" panose="02070309020205020404" pitchFamily="49" charset="0"/>
              <a:buChar char="o"/>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Existing OSHA standards apply to protecting workers from coronavirus, including:</a:t>
            </a:r>
          </a:p>
          <a:p>
            <a:pPr marL="970915" lvl="2" indent="-285750" algn="just">
              <a:lnSpc>
                <a:spcPct val="150000"/>
              </a:lnSpc>
              <a:spcAft>
                <a:spcPts val="200"/>
              </a:spcAft>
              <a:buClr>
                <a:srgbClr val="223C6C"/>
              </a:buClr>
              <a:buSzPct val="100000"/>
              <a:buFont typeface="Wingdings" panose="05000000000000000000" pitchFamily="2" charset="2"/>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Personal Protective Equipment standards, 29 C.F.R. 1910 Subpart 1</a:t>
            </a:r>
          </a:p>
          <a:p>
            <a:pPr marL="970915" lvl="2" indent="-285750" algn="just">
              <a:lnSpc>
                <a:spcPct val="150000"/>
              </a:lnSpc>
              <a:spcAft>
                <a:spcPts val="200"/>
              </a:spcAft>
              <a:buClr>
                <a:srgbClr val="223C6C"/>
              </a:buClr>
              <a:buSzPct val="100000"/>
              <a:buFont typeface="Wingdings" panose="05000000000000000000" pitchFamily="2" charset="2"/>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General Duty Clause, 29 U.S.C. § 654(a)(1)</a:t>
            </a:r>
          </a:p>
          <a:p>
            <a:pPr marL="970915" lvl="2" indent="-285750" algn="just">
              <a:lnSpc>
                <a:spcPct val="150000"/>
              </a:lnSpc>
              <a:spcAft>
                <a:spcPts val="200"/>
              </a:spcAft>
              <a:buClr>
                <a:srgbClr val="223C6C"/>
              </a:buClr>
              <a:buSzPct val="100000"/>
              <a:buFont typeface="Wingdings" panose="05000000000000000000" pitchFamily="2" charset="2"/>
              <a:buChar char="§"/>
            </a:pPr>
            <a:r>
              <a:rPr lang="en-US" sz="1500" dirty="0">
                <a:solidFill>
                  <a:srgbClr val="223C6C"/>
                </a:solidFill>
                <a:latin typeface="Open Sans" panose="020B0606030504020204" pitchFamily="34" charset="0"/>
                <a:ea typeface="Open Sans" panose="020B0606030504020204" pitchFamily="34" charset="0"/>
                <a:cs typeface="Open Sans" panose="020B0606030504020204" pitchFamily="34" charset="0"/>
              </a:rPr>
              <a:t>Bloodborne Pathogens standard, 29 C.F.R. 1910.1030</a:t>
            </a:r>
          </a:p>
        </p:txBody>
      </p:sp>
    </p:spTree>
    <p:extLst>
      <p:ext uri="{BB962C8B-B14F-4D97-AF65-F5344CB8AC3E}">
        <p14:creationId xmlns:p14="http://schemas.microsoft.com/office/powerpoint/2010/main" val="311721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3099F4-811C-4D9B-B9F3-60AE81EE9EFF}"/>
              </a:ext>
            </a:extLst>
          </p:cNvPr>
          <p:cNvSpPr txBox="1"/>
          <p:nvPr/>
        </p:nvSpPr>
        <p:spPr>
          <a:xfrm>
            <a:off x="420553" y="2771344"/>
            <a:ext cx="7162779" cy="588621"/>
          </a:xfrm>
          <a:prstGeom prst="rect">
            <a:avLst/>
          </a:prstGeom>
          <a:noFill/>
        </p:spPr>
        <p:txBody>
          <a:bodyPr wrap="square" lIns="34289" tIns="17144" rIns="34289" bIns="17144" rtlCol="0" anchor="t">
            <a:spAutoFit/>
          </a:bodyPr>
          <a:lstStyle/>
          <a:p>
            <a:pPr>
              <a:buClr>
                <a:schemeClr val="bg1"/>
              </a:buClr>
            </a:pPr>
            <a:r>
              <a:rPr lang="en-US" sz="3600" b="1" spc="-113" dirty="0">
                <a:solidFill>
                  <a:srgbClr val="223C6C"/>
                </a:solidFill>
                <a:latin typeface="Open Sans Extrabold"/>
                <a:ea typeface="Open Sans Extrabold" panose="020B0906030804020204" pitchFamily="34" charset="0"/>
                <a:cs typeface="Open Sans Extrabold" panose="020B0906030804020204" pitchFamily="34" charset="0"/>
              </a:rPr>
              <a:t>Key Contract Provisions</a:t>
            </a:r>
          </a:p>
        </p:txBody>
      </p:sp>
      <p:sp>
        <p:nvSpPr>
          <p:cNvPr id="5" name="TextBox 4">
            <a:extLst>
              <a:ext uri="{FF2B5EF4-FFF2-40B4-BE49-F238E27FC236}">
                <a16:creationId xmlns:a16="http://schemas.microsoft.com/office/drawing/2014/main" id="{CF723E57-AC60-41DA-882F-85A377BD08D8}"/>
              </a:ext>
            </a:extLst>
          </p:cNvPr>
          <p:cNvSpPr txBox="1"/>
          <p:nvPr/>
        </p:nvSpPr>
        <p:spPr>
          <a:xfrm>
            <a:off x="420553" y="3242708"/>
            <a:ext cx="830289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Clr>
                <a:srgbClr val="223C6C"/>
              </a:buClr>
              <a:buFont typeface="Verdana" panose="020B0604030504040204" pitchFamily="34" charset="0"/>
              <a:buChar char="●"/>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Force Majeure Clause</a:t>
            </a:r>
          </a:p>
          <a:p>
            <a:pPr marL="285750" indent="-285750" algn="just">
              <a:lnSpc>
                <a:spcPct val="150000"/>
              </a:lnSpc>
              <a:buClr>
                <a:srgbClr val="223C6C"/>
              </a:buClr>
              <a:buFont typeface="Verdana" panose="020B0604030504040204" pitchFamily="34" charset="0"/>
              <a:buChar char="●"/>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Price Acceleration</a:t>
            </a:r>
          </a:p>
          <a:p>
            <a:pPr marL="285750" indent="-285750" algn="just">
              <a:lnSpc>
                <a:spcPct val="150000"/>
              </a:lnSpc>
              <a:buClr>
                <a:srgbClr val="223C6C"/>
              </a:buClr>
              <a:buFont typeface="Verdana" panose="020B0604030504040204" pitchFamily="34" charset="0"/>
              <a:buChar char="●"/>
            </a:pPr>
            <a:r>
              <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rPr>
              <a:t>No Damages for Delay</a:t>
            </a:r>
          </a:p>
          <a:p>
            <a:pPr marL="285750" indent="-285750" algn="just">
              <a:buFont typeface="Arial"/>
              <a:buChar char="•"/>
            </a:pPr>
            <a:endParaRPr lang="en-US" sz="1600" dirty="0">
              <a:solidFill>
                <a:srgbClr val="223C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sitting at a table using a computer&#10;&#10;Description automatically generated">
            <a:extLst>
              <a:ext uri="{FF2B5EF4-FFF2-40B4-BE49-F238E27FC236}">
                <a16:creationId xmlns:a16="http://schemas.microsoft.com/office/drawing/2014/main" id="{C14D595B-2BFB-4EEB-B1B6-D50062DD5278}"/>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23446" b="34639"/>
          <a:stretch/>
        </p:blipFill>
        <p:spPr>
          <a:xfrm>
            <a:off x="0" y="0"/>
            <a:ext cx="9144000" cy="2736551"/>
          </a:xfrm>
          <a:prstGeom prst="rect">
            <a:avLst/>
          </a:prstGeom>
        </p:spPr>
      </p:pic>
    </p:spTree>
    <p:extLst>
      <p:ext uri="{BB962C8B-B14F-4D97-AF65-F5344CB8AC3E}">
        <p14:creationId xmlns:p14="http://schemas.microsoft.com/office/powerpoint/2010/main" val="45389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35495" y="198340"/>
            <a:ext cx="8273010" cy="588621"/>
          </a:xfrm>
          <a:prstGeom prst="rect">
            <a:avLst/>
          </a:prstGeom>
          <a:noFill/>
        </p:spPr>
        <p:txBody>
          <a:bodyPr wrap="square" lIns="34289" tIns="17144" rIns="34289" bIns="17144" rtlCol="0" anchor="t">
            <a:spAutoFit/>
          </a:bodyPr>
          <a:lstStyle/>
          <a:p>
            <a:r>
              <a:rPr lang="en-US" sz="3600" b="1" spc="-113" dirty="0">
                <a:solidFill>
                  <a:srgbClr val="223C6C"/>
                </a:solidFill>
                <a:latin typeface="Open Sans Extrabold" panose="020B0906030804020204" pitchFamily="34" charset="0"/>
                <a:ea typeface="Open Sans Extrabold" panose="020B0906030804020204" pitchFamily="34" charset="0"/>
                <a:cs typeface="Open Sans Extrabold" panose="020B0906030804020204" pitchFamily="34" charset="0"/>
              </a:rPr>
              <a:t>Document, document, document…</a:t>
            </a:r>
          </a:p>
        </p:txBody>
      </p:sp>
      <p:cxnSp>
        <p:nvCxnSpPr>
          <p:cNvPr id="16" name="Straight Connector 15"/>
          <p:cNvCxnSpPr/>
          <p:nvPr/>
        </p:nvCxnSpPr>
        <p:spPr>
          <a:xfrm>
            <a:off x="0" y="4572000"/>
            <a:ext cx="9144000" cy="0"/>
          </a:xfrm>
          <a:prstGeom prst="line">
            <a:avLst/>
          </a:prstGeom>
          <a:ln w="76200">
            <a:solidFill>
              <a:srgbClr val="FFCB2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4895BB-1C95-4AB2-9619-64032C6B5924}"/>
              </a:ext>
            </a:extLst>
          </p:cNvPr>
          <p:cNvSpPr txBox="1"/>
          <p:nvPr/>
        </p:nvSpPr>
        <p:spPr>
          <a:xfrm>
            <a:off x="378373" y="798392"/>
            <a:ext cx="8273010" cy="4080089"/>
          </a:xfrm>
          <a:prstGeom prst="rect">
            <a:avLst/>
          </a:prstGeom>
          <a:noFill/>
        </p:spPr>
        <p:txBody>
          <a:bodyPr wrap="square" lIns="34289" tIns="17144" rIns="34289" bIns="17144" rtlCol="0" anchor="t">
            <a:spAutoFit/>
          </a:bodyPr>
          <a:lstStyle/>
          <a:p>
            <a:pPr marL="285164" indent="-285750" algn="just">
              <a:lnSpc>
                <a:spcPct val="150000"/>
              </a:lnSpc>
              <a:spcAft>
                <a:spcPts val="200"/>
              </a:spcAft>
              <a:buClr>
                <a:srgbClr val="223C6C"/>
              </a:buClr>
              <a:buSzPct val="100000"/>
              <a:buFont typeface="Verdana" panose="020B0604030504040204" pitchFamily="34" charset="0"/>
              <a:buChar char="●"/>
            </a:pPr>
            <a:r>
              <a:rPr lang="en-US" dirty="0">
                <a:solidFill>
                  <a:srgbClr val="223C6C"/>
                </a:solidFill>
                <a:latin typeface="Open Sans"/>
              </a:rPr>
              <a:t>Starting now, create a paper trail that illustrates your efforts to perform your work on time. If your schedule is impacted by another trade on site, take photographs showing how the job is not yet ready for your work and create detailed job logs reflecting the same. Keep copies of all notices and their transmissions and show compliance with the contract notice procedures. </a:t>
            </a:r>
          </a:p>
          <a:p>
            <a:pPr marL="285164" indent="-285750" algn="just">
              <a:lnSpc>
                <a:spcPct val="150000"/>
              </a:lnSpc>
              <a:spcAft>
                <a:spcPts val="200"/>
              </a:spcAft>
              <a:buClr>
                <a:srgbClr val="223C6C"/>
              </a:buClr>
              <a:buSzPct val="100000"/>
              <a:buFont typeface="Verdana" panose="020B0604030504040204" pitchFamily="34" charset="0"/>
              <a:buChar char="●"/>
            </a:pPr>
            <a:r>
              <a:rPr lang="en-US" dirty="0">
                <a:solidFill>
                  <a:srgbClr val="223C6C"/>
                </a:solidFill>
                <a:latin typeface="Open Sans"/>
              </a:rPr>
              <a:t>Communicate with other parties early and often, in writing.</a:t>
            </a:r>
          </a:p>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a:cs typeface="Calibri"/>
              </a:rPr>
              <a:t>If government "lockdowns" or your company's safety protocols cause labor shortages which  effect your work, document the fact that you were understaffed on certain days. </a:t>
            </a:r>
          </a:p>
          <a:p>
            <a:pPr marL="285164" indent="-285750" algn="just">
              <a:lnSpc>
                <a:spcPct val="150000"/>
              </a:lnSpc>
              <a:spcAft>
                <a:spcPts val="200"/>
              </a:spcAft>
              <a:buClr>
                <a:srgbClr val="223C6C"/>
              </a:buClr>
              <a:buSzPct val="100000"/>
              <a:buFont typeface="Verdana" panose="020B0604030504040204" pitchFamily="34" charset="0"/>
              <a:buChar char="●"/>
            </a:pPr>
            <a:r>
              <a:rPr lang="en-US" sz="1450" dirty="0">
                <a:solidFill>
                  <a:srgbClr val="223C6C"/>
                </a:solidFill>
                <a:latin typeface="Open Sans"/>
                <a:cs typeface="Calibri"/>
              </a:rPr>
              <a:t>While it is likely that projects will resume to normal, having records of how your work was affected will give your claims for extra time at the tail end of a project more force. Also, it gives GC’s credibility if filing claims to a builder's risk insurance provider or a surety bonder. </a:t>
            </a:r>
          </a:p>
          <a:p>
            <a:pPr marL="685165" lvl="2" algn="just">
              <a:lnSpc>
                <a:spcPct val="150000"/>
              </a:lnSpc>
              <a:spcAft>
                <a:spcPts val="200"/>
              </a:spcAft>
              <a:buClr>
                <a:srgbClr val="111C3F"/>
              </a:buClr>
              <a:buSzPct val="100000"/>
            </a:pPr>
            <a:endParaRPr lang="en-US" sz="1450" dirty="0">
              <a:solidFill>
                <a:srgbClr val="223C6C"/>
              </a:solidFill>
              <a:latin typeface="Open Sans"/>
              <a:cs typeface="Calibri"/>
            </a:endParaRPr>
          </a:p>
          <a:p>
            <a:pPr marL="970915" lvl="2" indent="-285750" algn="just">
              <a:lnSpc>
                <a:spcPct val="150000"/>
              </a:lnSpc>
              <a:spcAft>
                <a:spcPts val="200"/>
              </a:spcAft>
              <a:buClr>
                <a:srgbClr val="111C3F"/>
              </a:buClr>
              <a:buSzPct val="100000"/>
              <a:buFont typeface="Wingdings" panose="05000000000000000000" pitchFamily="2" charset="2"/>
              <a:buChar char="Ø"/>
            </a:pPr>
            <a:endParaRPr lang="en-US" sz="1450" dirty="0">
              <a:solidFill>
                <a:srgbClr val="223C6C"/>
              </a:solidFill>
              <a:latin typeface="Open Sans"/>
              <a:cs typeface="Calibri"/>
            </a:endParaRPr>
          </a:p>
        </p:txBody>
      </p:sp>
    </p:spTree>
    <p:extLst>
      <p:ext uri="{BB962C8B-B14F-4D97-AF65-F5344CB8AC3E}">
        <p14:creationId xmlns:p14="http://schemas.microsoft.com/office/powerpoint/2010/main" val="219362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3.xml><?xml version="1.0" encoding="utf-8"?>
<a:theme xmlns:a="http://schemas.openxmlformats.org/drawingml/2006/main" name="1_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bd43232-3446-485a-9dea-73ea8c978783">
      <UserInfo>
        <DisplayName>Kate Strauss</DisplayName>
        <AccountId>78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A3B48AABD3654F968DC8527F2E757B" ma:contentTypeVersion="12" ma:contentTypeDescription="Create a new document." ma:contentTypeScope="" ma:versionID="19d947656fec143650fbe66a97142515">
  <xsd:schema xmlns:xsd="http://www.w3.org/2001/XMLSchema" xmlns:xs="http://www.w3.org/2001/XMLSchema" xmlns:p="http://schemas.microsoft.com/office/2006/metadata/properties" xmlns:ns2="97800e4b-68b3-41db-8e3a-023756b606d4" xmlns:ns3="abd43232-3446-485a-9dea-73ea8c978783" targetNamespace="http://schemas.microsoft.com/office/2006/metadata/properties" ma:root="true" ma:fieldsID="154594bf1c5b67f902040f64aac22524" ns2:_="" ns3:_="">
    <xsd:import namespace="97800e4b-68b3-41db-8e3a-023756b606d4"/>
    <xsd:import namespace="abd43232-3446-485a-9dea-73ea8c9787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AutoKeyPoints" minOccurs="0"/>
                <xsd:element ref="ns2:MediaServiceKeyPoint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00e4b-68b3-41db-8e3a-023756b60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d43232-3446-485a-9dea-73ea8c9787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AD36D-A036-49D5-BFA6-4CC73FF9FE17}">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abd43232-3446-485a-9dea-73ea8c978783"/>
    <ds:schemaRef ds:uri="97800e4b-68b3-41db-8e3a-023756b606d4"/>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ACFC7CF9-E479-4FF9-8292-EA24F7D01E37}">
  <ds:schemaRefs>
    <ds:schemaRef ds:uri="http://schemas.microsoft.com/sharepoint/v3/contenttype/forms"/>
  </ds:schemaRefs>
</ds:datastoreItem>
</file>

<file path=customXml/itemProps3.xml><?xml version="1.0" encoding="utf-8"?>
<ds:datastoreItem xmlns:ds="http://schemas.openxmlformats.org/officeDocument/2006/customXml" ds:itemID="{CF8CEC58-2CA0-4FB2-A092-5C0A7B8E68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800e4b-68b3-41db-8e3a-023756b606d4"/>
    <ds:schemaRef ds:uri="abd43232-3446-485a-9dea-73ea8c978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293</TotalTime>
  <Words>2532</Words>
  <Application>Microsoft Office PowerPoint</Application>
  <PresentationFormat>On-screen Show (16:9)</PresentationFormat>
  <Paragraphs>194</Paragraphs>
  <Slides>17</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Arial</vt:lpstr>
      <vt:lpstr>Calibri</vt:lpstr>
      <vt:lpstr>Calibri Light</vt:lpstr>
      <vt:lpstr>Courier New</vt:lpstr>
      <vt:lpstr>Georgia</vt:lpstr>
      <vt:lpstr>Open Sans</vt:lpstr>
      <vt:lpstr>Open Sans Extrabold</vt:lpstr>
      <vt:lpstr>Verdana</vt:lpstr>
      <vt:lpstr>Wingdings</vt:lpstr>
      <vt:lpstr>Office Theme</vt:lpstr>
      <vt:lpstr>Ocean 16x9</vt:lpstr>
      <vt:lpstr>1_Ocean 16x9</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Rubin</dc:creator>
  <cp:lastModifiedBy>Jennifer Knight Lang</cp:lastModifiedBy>
  <cp:revision>17</cp:revision>
  <dcterms:created xsi:type="dcterms:W3CDTF">2020-03-09T19:59:37Z</dcterms:created>
  <dcterms:modified xsi:type="dcterms:W3CDTF">2020-03-26T03:18:44Z</dcterms:modified>
</cp:coreProperties>
</file>